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23.xml" ContentType="application/vnd.openxmlformats-officedocument.presentationml.notesSlide+xml"/>
  <Override PartName="/ppt/charts/chart24.xml" ContentType="application/vnd.openxmlformats-officedocument.drawingml.chart+xml"/>
  <Override PartName="/ppt/notesSlides/notesSlide24.xml" ContentType="application/vnd.openxmlformats-officedocument.presentationml.notesSlide+xml"/>
  <Override PartName="/ppt/charts/chart25.xml" ContentType="application/vnd.openxmlformats-officedocument.drawingml.chart+xml"/>
  <Override PartName="/ppt/notesSlides/notesSlide25.xml" ContentType="application/vnd.openxmlformats-officedocument.presentationml.notesSlide+xml"/>
  <Override PartName="/ppt/charts/chart26.xml" ContentType="application/vnd.openxmlformats-officedocument.drawingml.chart+xml"/>
  <Override PartName="/ppt/notesSlides/notesSlide26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notesSlides/notesSlide27.xml" ContentType="application/vnd.openxmlformats-officedocument.presentationml.notesSlide+xml"/>
  <Override PartName="/ppt/charts/chart29.xml" ContentType="application/vnd.openxmlformats-officedocument.drawingml.chart+xml"/>
  <Override PartName="/ppt/notesSlides/notesSlide28.xml" ContentType="application/vnd.openxmlformats-officedocument.presentationml.notesSlide+xml"/>
  <Override PartName="/ppt/charts/chart30.xml" ContentType="application/vnd.openxmlformats-officedocument.drawingml.chart+xml"/>
  <Override PartName="/ppt/notesSlides/notesSlide29.xml" ContentType="application/vnd.openxmlformats-officedocument.presentationml.notesSlide+xml"/>
  <Override PartName="/ppt/charts/chart31.xml" ContentType="application/vnd.openxmlformats-officedocument.drawingml.chart+xml"/>
  <Override PartName="/ppt/notesSlides/notesSlide30.xml" ContentType="application/vnd.openxmlformats-officedocument.presentationml.notesSlide+xml"/>
  <Override PartName="/ppt/charts/chart32.xml" ContentType="application/vnd.openxmlformats-officedocument.drawingml.chart+xml"/>
  <Override PartName="/ppt/notesSlides/notesSlide31.xml" ContentType="application/vnd.openxmlformats-officedocument.presentationml.notesSlide+xml"/>
  <Override PartName="/ppt/charts/chart33.xml" ContentType="application/vnd.openxmlformats-officedocument.drawingml.chart+xml"/>
  <Override PartName="/ppt/notesSlides/notesSlide32.xml" ContentType="application/vnd.openxmlformats-officedocument.presentationml.notesSlide+xml"/>
  <Override PartName="/ppt/charts/chart34.xml" ContentType="application/vnd.openxmlformats-officedocument.drawingml.chart+xml"/>
  <Override PartName="/ppt/notesSlides/notesSlide33.xml" ContentType="application/vnd.openxmlformats-officedocument.presentationml.notesSlide+xml"/>
  <Override PartName="/ppt/charts/chart35.xml" ContentType="application/vnd.openxmlformats-officedocument.drawingml.chart+xml"/>
  <Override PartName="/ppt/notesSlides/notesSlide34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35.xml" ContentType="application/vnd.openxmlformats-officedocument.presentationml.notesSlide+xml"/>
  <Override PartName="/ppt/charts/chart39.xml" ContentType="application/vnd.openxmlformats-officedocument.drawingml.chart+xml"/>
  <Override PartName="/ppt/notesSlides/notesSlide36.xml" ContentType="application/vnd.openxmlformats-officedocument.presentationml.notesSlide+xml"/>
  <Override PartName="/ppt/charts/chart40.xml" ContentType="application/vnd.openxmlformats-officedocument.drawingml.chart+xml"/>
  <Override PartName="/ppt/notesSlides/notesSlide37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38.xml" ContentType="application/vnd.openxmlformats-officedocument.presentationml.notesSlide+xml"/>
  <Override PartName="/ppt/charts/chart45.xml" ContentType="application/vnd.openxmlformats-officedocument.drawingml.chart+xml"/>
  <Override PartName="/ppt/notesSlides/notesSlide39.xml" ContentType="application/vnd.openxmlformats-officedocument.presentationml.notesSlide+xml"/>
  <Override PartName="/ppt/charts/chart46.xml" ContentType="application/vnd.openxmlformats-officedocument.drawingml.chart+xml"/>
  <Override PartName="/ppt/notesSlides/notesSlide40.xml" ContentType="application/vnd.openxmlformats-officedocument.presentationml.notesSlide+xml"/>
  <Override PartName="/ppt/charts/chart47.xml" ContentType="application/vnd.openxmlformats-officedocument.drawingml.chart+xml"/>
  <Override PartName="/ppt/notesSlides/notesSlide41.xml" ContentType="application/vnd.openxmlformats-officedocument.presentationml.notesSlide+xml"/>
  <Override PartName="/ppt/charts/chart48.xml" ContentType="application/vnd.openxmlformats-officedocument.drawingml.chart+xml"/>
  <Override PartName="/ppt/notesSlides/notesSlide42.xml" ContentType="application/vnd.openxmlformats-officedocument.presentationml.notesSlide+xml"/>
  <Override PartName="/ppt/charts/chart49.xml" ContentType="application/vnd.openxmlformats-officedocument.drawingml.chart+xml"/>
  <Override PartName="/ppt/notesSlides/notesSlide43.xml" ContentType="application/vnd.openxmlformats-officedocument.presentationml.notesSlide+xml"/>
  <Override PartName="/ppt/charts/chart50.xml" ContentType="application/vnd.openxmlformats-officedocument.drawingml.chart+xml"/>
  <Override PartName="/ppt/notesSlides/notesSlide44.xml" ContentType="application/vnd.openxmlformats-officedocument.presentationml.notesSlide+xml"/>
  <Override PartName="/ppt/charts/chart51.xml" ContentType="application/vnd.openxmlformats-officedocument.drawingml.chart+xml"/>
  <Override PartName="/ppt/notesSlides/notesSlide45.xml" ContentType="application/vnd.openxmlformats-officedocument.presentationml.notesSlide+xml"/>
  <Override PartName="/ppt/charts/chart52.xml" ContentType="application/vnd.openxmlformats-officedocument.drawingml.chart+xml"/>
  <Override PartName="/ppt/notesSlides/notesSlide46.xml" ContentType="application/vnd.openxmlformats-officedocument.presentationml.notesSlide+xml"/>
  <Override PartName="/ppt/charts/chart53.xml" ContentType="application/vnd.openxmlformats-officedocument.drawingml.chart+xml"/>
  <Override PartName="/ppt/notesSlides/notesSlide47.xml" ContentType="application/vnd.openxmlformats-officedocument.presentationml.notesSlide+xml"/>
  <Override PartName="/ppt/charts/chart54.xml" ContentType="application/vnd.openxmlformats-officedocument.drawingml.chart+xml"/>
  <Override PartName="/ppt/notesSlides/notesSlide48.xml" ContentType="application/vnd.openxmlformats-officedocument.presentationml.notesSl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notesSlides/notesSlide49.xml" ContentType="application/vnd.openxmlformats-officedocument.presentationml.notesSlide+xml"/>
  <Override PartName="/ppt/charts/chart58.xml" ContentType="application/vnd.openxmlformats-officedocument.drawingml.chart+xml"/>
  <Override PartName="/ppt/notesSlides/notesSlide50.xml" ContentType="application/vnd.openxmlformats-officedocument.presentationml.notesSlide+xml"/>
  <Override PartName="/ppt/charts/chart59.xml" ContentType="application/vnd.openxmlformats-officedocument.drawingml.chart+xml"/>
  <Override PartName="/ppt/notesSlides/notesSlide51.xml" ContentType="application/vnd.openxmlformats-officedocument.presentationml.notesSlide+xml"/>
  <Override PartName="/ppt/charts/chart60.xml" ContentType="application/vnd.openxmlformats-officedocument.drawingml.chart+xml"/>
  <Override PartName="/ppt/notesSlides/notesSlide52.xml" ContentType="application/vnd.openxmlformats-officedocument.presentationml.notesSlide+xml"/>
  <Override PartName="/ppt/charts/chart61.xml" ContentType="application/vnd.openxmlformats-officedocument.drawingml.chart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62.xml" ContentType="application/vnd.openxmlformats-officedocument.drawingml.chart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63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  <p:sldMasterId id="2147483780" r:id="rId3"/>
    <p:sldMasterId id="2147483792" r:id="rId4"/>
    <p:sldMasterId id="2147483804" r:id="rId5"/>
    <p:sldMasterId id="2147483828" r:id="rId6"/>
    <p:sldMasterId id="2147483840" r:id="rId7"/>
    <p:sldMasterId id="2147483852" r:id="rId8"/>
    <p:sldMasterId id="2147483864" r:id="rId9"/>
    <p:sldMasterId id="2147483876" r:id="rId10"/>
    <p:sldMasterId id="2147483888" r:id="rId11"/>
    <p:sldMasterId id="2147483900" r:id="rId12"/>
    <p:sldMasterId id="2147483924" r:id="rId13"/>
    <p:sldMasterId id="2147483936" r:id="rId14"/>
    <p:sldMasterId id="2147483948" r:id="rId15"/>
    <p:sldMasterId id="2147483960" r:id="rId16"/>
    <p:sldMasterId id="2147483972" r:id="rId17"/>
    <p:sldMasterId id="2147483984" r:id="rId18"/>
    <p:sldMasterId id="2147483996" r:id="rId19"/>
    <p:sldMasterId id="2147484008" r:id="rId20"/>
    <p:sldMasterId id="2147484020" r:id="rId21"/>
  </p:sldMasterIdLst>
  <p:notesMasterIdLst>
    <p:notesMasterId r:id="rId88"/>
  </p:notesMasterIdLst>
  <p:sldIdLst>
    <p:sldId id="256" r:id="rId22"/>
    <p:sldId id="296" r:id="rId23"/>
    <p:sldId id="257" r:id="rId24"/>
    <p:sldId id="379" r:id="rId25"/>
    <p:sldId id="340" r:id="rId26"/>
    <p:sldId id="385" r:id="rId27"/>
    <p:sldId id="297" r:id="rId28"/>
    <p:sldId id="281" r:id="rId29"/>
    <p:sldId id="375" r:id="rId30"/>
    <p:sldId id="284" r:id="rId31"/>
    <p:sldId id="371" r:id="rId32"/>
    <p:sldId id="285" r:id="rId33"/>
    <p:sldId id="287" r:id="rId34"/>
    <p:sldId id="291" r:id="rId35"/>
    <p:sldId id="292" r:id="rId36"/>
    <p:sldId id="293" r:id="rId37"/>
    <p:sldId id="294" r:id="rId38"/>
    <p:sldId id="295" r:id="rId39"/>
    <p:sldId id="299" r:id="rId40"/>
    <p:sldId id="376" r:id="rId41"/>
    <p:sldId id="301" r:id="rId42"/>
    <p:sldId id="302" r:id="rId43"/>
    <p:sldId id="369" r:id="rId44"/>
    <p:sldId id="377" r:id="rId45"/>
    <p:sldId id="306" r:id="rId46"/>
    <p:sldId id="307" r:id="rId47"/>
    <p:sldId id="308" r:id="rId48"/>
    <p:sldId id="309" r:id="rId49"/>
    <p:sldId id="372" r:id="rId50"/>
    <p:sldId id="378" r:id="rId51"/>
    <p:sldId id="312" r:id="rId52"/>
    <p:sldId id="356" r:id="rId53"/>
    <p:sldId id="313" r:id="rId54"/>
    <p:sldId id="314" r:id="rId55"/>
    <p:sldId id="382" r:id="rId56"/>
    <p:sldId id="315" r:id="rId57"/>
    <p:sldId id="354" r:id="rId58"/>
    <p:sldId id="316" r:id="rId59"/>
    <p:sldId id="321" r:id="rId60"/>
    <p:sldId id="357" r:id="rId61"/>
    <p:sldId id="359" r:id="rId62"/>
    <p:sldId id="324" r:id="rId63"/>
    <p:sldId id="325" r:id="rId64"/>
    <p:sldId id="358" r:id="rId65"/>
    <p:sldId id="360" r:id="rId66"/>
    <p:sldId id="380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36" r:id="rId75"/>
    <p:sldId id="339" r:id="rId76"/>
    <p:sldId id="341" r:id="rId77"/>
    <p:sldId id="342" r:id="rId78"/>
    <p:sldId id="381" r:id="rId79"/>
    <p:sldId id="370" r:id="rId80"/>
    <p:sldId id="345" r:id="rId81"/>
    <p:sldId id="346" r:id="rId82"/>
    <p:sldId id="347" r:id="rId83"/>
    <p:sldId id="348" r:id="rId84"/>
    <p:sldId id="374" r:id="rId85"/>
    <p:sldId id="383" r:id="rId86"/>
    <p:sldId id="353" r:id="rId87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еозаглавена секция" id="{EA5F14EC-C0FB-4617-B70B-3D8A2181126E}">
          <p14:sldIdLst>
            <p14:sldId id="256"/>
            <p14:sldId id="296"/>
            <p14:sldId id="257"/>
            <p14:sldId id="379"/>
            <p14:sldId id="340"/>
            <p14:sldId id="385"/>
            <p14:sldId id="297"/>
            <p14:sldId id="281"/>
            <p14:sldId id="375"/>
            <p14:sldId id="284"/>
            <p14:sldId id="371"/>
            <p14:sldId id="285"/>
            <p14:sldId id="287"/>
            <p14:sldId id="291"/>
            <p14:sldId id="292"/>
            <p14:sldId id="293"/>
            <p14:sldId id="294"/>
            <p14:sldId id="295"/>
            <p14:sldId id="299"/>
            <p14:sldId id="376"/>
            <p14:sldId id="301"/>
            <p14:sldId id="302"/>
            <p14:sldId id="369"/>
            <p14:sldId id="377"/>
            <p14:sldId id="306"/>
            <p14:sldId id="307"/>
            <p14:sldId id="308"/>
            <p14:sldId id="309"/>
            <p14:sldId id="372"/>
            <p14:sldId id="378"/>
            <p14:sldId id="312"/>
            <p14:sldId id="356"/>
            <p14:sldId id="313"/>
            <p14:sldId id="314"/>
            <p14:sldId id="382"/>
            <p14:sldId id="315"/>
            <p14:sldId id="354"/>
            <p14:sldId id="316"/>
            <p14:sldId id="321"/>
            <p14:sldId id="357"/>
            <p14:sldId id="359"/>
            <p14:sldId id="324"/>
            <p14:sldId id="325"/>
            <p14:sldId id="358"/>
            <p14:sldId id="360"/>
            <p14:sldId id="380"/>
            <p14:sldId id="362"/>
            <p14:sldId id="363"/>
            <p14:sldId id="364"/>
            <p14:sldId id="365"/>
            <p14:sldId id="366"/>
            <p14:sldId id="367"/>
            <p14:sldId id="368"/>
            <p14:sldId id="336"/>
            <p14:sldId id="339"/>
            <p14:sldId id="341"/>
            <p14:sldId id="342"/>
            <p14:sldId id="381"/>
            <p14:sldId id="370"/>
            <p14:sldId id="345"/>
            <p14:sldId id="346"/>
            <p14:sldId id="347"/>
            <p14:sldId id="348"/>
            <p14:sldId id="374"/>
            <p14:sldId id="383"/>
            <p14:sldId id="3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054"/>
    <a:srgbClr val="0EB24C"/>
    <a:srgbClr val="53B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3910" autoAdjust="0"/>
  </p:normalViewPr>
  <p:slideViewPr>
    <p:cSldViewPr>
      <p:cViewPr varScale="1">
        <p:scale>
          <a:sx n="80" d="100"/>
          <a:sy n="80" d="100"/>
        </p:scale>
        <p:origin x="-1661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84" Type="http://schemas.openxmlformats.org/officeDocument/2006/relationships/slide" Target="slides/slide63.xml"/><Relationship Id="rId89" Type="http://schemas.openxmlformats.org/officeDocument/2006/relationships/presProps" Target="pres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Relationship Id="rId87" Type="http://schemas.openxmlformats.org/officeDocument/2006/relationships/slide" Target="slides/slide66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19" Type="http://schemas.openxmlformats.org/officeDocument/2006/relationships/slideMaster" Target="slideMasters/slideMaster1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2%20&#1086;&#1073;&#1089;&#1083;&#1077;&#1076;&#1074;&#1072;&#1085;&#1077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2%20&#1086;&#1073;&#1089;&#1083;&#1077;&#1076;&#1074;&#1072;&#1085;&#1077;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7&#1056;&#1040;&#1047;&#1053;&#1048;\&#1055;&#1056;&#1045;&#1047;&#1045;&#1053;&#1058;&#1040;&#1062;&#1048;&#1071;%20&#1044;&#1054;&#1050;&#1051;&#1040;&#1044;\&#1090;&#1072;&#1073;&#1083;&#1080;&#1094;&#1072;%20&#1090;.5.xls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Колона2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212E-3"/>
                  <c:y val="-7.2825354012137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580246913580363E-2"/>
                  <c:y val="-4.855023600809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753086419753084E-2"/>
                  <c:y val="-4.855023600809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6340</c:v>
                </c:pt>
                <c:pt idx="1">
                  <c:v>6930</c:v>
                </c:pt>
                <c:pt idx="2">
                  <c:v>6612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1519232"/>
        <c:axId val="148613952"/>
        <c:axId val="0"/>
      </c:bar3DChart>
      <c:catAx>
        <c:axId val="35151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613952"/>
        <c:crosses val="autoZero"/>
        <c:auto val="1"/>
        <c:lblAlgn val="ctr"/>
        <c:lblOffset val="100"/>
        <c:noMultiLvlLbl val="0"/>
      </c:catAx>
      <c:valAx>
        <c:axId val="14861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5192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брой обжалвани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43209876543207E-2"/>
                  <c:y val="-4.5853000674308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882E-2"/>
                  <c:y val="-3.7761294672960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75308641975308E-2"/>
                  <c:y val="-2.966958867161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426</c:v>
                </c:pt>
                <c:pt idx="1">
                  <c:v>341</c:v>
                </c:pt>
                <c:pt idx="2">
                  <c:v>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7246976"/>
        <c:axId val="197279040"/>
        <c:axId val="0"/>
      </c:bar3DChart>
      <c:catAx>
        <c:axId val="357246976"/>
        <c:scaling>
          <c:orientation val="minMax"/>
        </c:scaling>
        <c:delete val="0"/>
        <c:axPos val="b"/>
        <c:majorTickMark val="out"/>
        <c:minorTickMark val="none"/>
        <c:tickLblPos val="nextTo"/>
        <c:crossAx val="197279040"/>
        <c:crosses val="autoZero"/>
        <c:auto val="1"/>
        <c:lblAlgn val="ctr"/>
        <c:lblOffset val="100"/>
        <c:noMultiLvlLbl val="0"/>
      </c:catAx>
      <c:valAx>
        <c:axId val="19727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72469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брой обжалвани</a:t>
            </a:r>
          </a:p>
        </c:rich>
      </c:tx>
      <c:overlay val="0"/>
    </c:title>
    <c:autoTitleDeleted val="0"/>
    <c:view3D>
      <c:rotX val="30"/>
      <c:rotY val="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1.9812263050452028E-2"/>
                  <c:y val="6.93081166607377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bg-BG" dirty="0" smtClean="0"/>
                      <a:t>4</a:t>
                    </a:r>
                    <a:r>
                      <a:rPr lang="en-US" dirty="0" smtClean="0"/>
                      <a:t>,</a:t>
                    </a:r>
                    <a:r>
                      <a:rPr lang="bg-BG" dirty="0" smtClean="0"/>
                      <a:t>19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885389326334208E-2"/>
                  <c:y val="8.0417965286368881E-3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bg-BG" dirty="0" smtClean="0"/>
                      <a:t>50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8626664722465301E-2"/>
                  <c:y val="-6.470710041892099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/>
                      <a:t>19</a:t>
                    </a:r>
                    <a:r>
                      <a:rPr lang="bg-BG" sz="1800" dirty="0" smtClean="0"/>
                      <a:t>,31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потвърдени</c:v>
                </c:pt>
                <c:pt idx="1">
                  <c:v>изменени</c:v>
                </c:pt>
                <c:pt idx="2">
                  <c:v>отменени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342</c:v>
                </c:pt>
                <c:pt idx="1">
                  <c:v>30</c:v>
                </c:pt>
                <c:pt idx="2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9.5791046952464279E-2"/>
          <c:y val="0.84586319494958617"/>
          <c:w val="0.54607222708272574"/>
          <c:h val="7.5916980370710568E-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спрямо делата за разглеждане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"/>
                    <a:satMod val="255000"/>
                  </a:schemeClr>
                </a:gs>
                <a:gs pos="55000">
                  <a:schemeClr val="accent3">
                    <a:tint val="12000"/>
                    <a:satMod val="255000"/>
                  </a:schemeClr>
                </a:gs>
                <a:gs pos="100000">
                  <a:schemeClr val="accent3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32.950000000000003</c:v>
                </c:pt>
                <c:pt idx="1">
                  <c:v>33.979999999999997</c:v>
                </c:pt>
                <c:pt idx="2">
                  <c:v>31.98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спрямо свършените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4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5493827160493825E-2"/>
                  <c:y val="-3.506405933917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123456790123455E-2"/>
                  <c:y val="-2.966958867161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891E-2"/>
                  <c:y val="-2.69723533378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28.18</c:v>
                </c:pt>
                <c:pt idx="1">
                  <c:v>29.71</c:v>
                </c:pt>
                <c:pt idx="2">
                  <c:v>28.39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8184448"/>
        <c:axId val="197324160"/>
        <c:axId val="0"/>
      </c:bar3DChart>
      <c:catAx>
        <c:axId val="358184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97324160"/>
        <c:crosses val="autoZero"/>
        <c:auto val="1"/>
        <c:lblAlgn val="ctr"/>
        <c:lblOffset val="100"/>
        <c:noMultiLvlLbl val="0"/>
      </c:catAx>
      <c:valAx>
        <c:axId val="197324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184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спрямо делата за разглеждане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"/>
                    <a:satMod val="255000"/>
                  </a:schemeClr>
                </a:gs>
                <a:gs pos="55000">
                  <a:schemeClr val="accent3">
                    <a:tint val="12000"/>
                    <a:satMod val="255000"/>
                  </a:schemeClr>
                </a:gs>
                <a:gs pos="100000">
                  <a:schemeClr val="accent3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5.3944706675657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02469135802469E-2"/>
                  <c:y val="-5.1247471341874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691358024691357E-2"/>
                  <c:y val="-3.506405933917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0">
                  <c:v>35.299999999999997</c:v>
                </c:pt>
                <c:pt idx="1">
                  <c:v>36.04</c:v>
                </c:pt>
                <c:pt idx="2">
                  <c:v>33.82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спрямо свършените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4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8518518518518517E-2"/>
                  <c:y val="-7.01281186783547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bg-BG" dirty="0" smtClean="0"/>
                      <a:t>0.19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4.31557653405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891E-2"/>
                  <c:y val="-3.5064059339177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Лист1!$C$2:$C$4</c:f>
              <c:numCache>
                <c:formatCode>0.00</c:formatCode>
                <c:ptCount val="3"/>
                <c:pt idx="0" formatCode="General">
                  <c:v>30.19</c:v>
                </c:pt>
                <c:pt idx="1">
                  <c:v>31.5</c:v>
                </c:pt>
                <c:pt idx="2" formatCode="General">
                  <c:v>30.02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9140864"/>
        <c:axId val="197326464"/>
        <c:axId val="0"/>
      </c:bar3DChart>
      <c:catAx>
        <c:axId val="359140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97326464"/>
        <c:crosses val="autoZero"/>
        <c:auto val="1"/>
        <c:lblAlgn val="ctr"/>
        <c:lblOffset val="100"/>
        <c:noMultiLvlLbl val="0"/>
      </c:catAx>
      <c:valAx>
        <c:axId val="19732646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591408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наказателни дела</c:v>
                </c:pt>
              </c:strCache>
            </c:strRef>
          </c:tx>
          <c:spPr>
            <a:gradFill flip="none" rotWithShape="1"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1604938271604937E-2"/>
                  <c:y val="-8.36142953472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996E-2"/>
                  <c:y val="-2.966958867161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7.282535401213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1612</c:v>
                </c:pt>
                <c:pt idx="1">
                  <c:v>1625</c:v>
                </c:pt>
                <c:pt idx="2">
                  <c:v>1747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1272832"/>
        <c:axId val="203506240"/>
        <c:axId val="0"/>
      </c:bar3DChart>
      <c:catAx>
        <c:axId val="36127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506240"/>
        <c:crosses val="autoZero"/>
        <c:auto val="1"/>
        <c:lblAlgn val="ctr"/>
        <c:lblOffset val="100"/>
        <c:noMultiLvlLbl val="0"/>
      </c:catAx>
      <c:valAx>
        <c:axId val="203506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12728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0"/>
      <c:rotY val="20"/>
      <c:depthPercent val="9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7.6259687208216617E-2"/>
          <c:y val="4.6095376845376838E-2"/>
          <c:w val="0.90891771708683478"/>
          <c:h val="0.530491064491064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НОХД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456</c:v>
                </c:pt>
                <c:pt idx="1">
                  <c:v>336</c:v>
                </c:pt>
                <c:pt idx="2">
                  <c:v>384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НЧХД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40</c:v>
                </c:pt>
                <c:pt idx="1">
                  <c:v>31</c:v>
                </c:pt>
                <c:pt idx="2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Чл. 78а от НК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58</c:v>
                </c:pt>
                <c:pt idx="1">
                  <c:v>60</c:v>
                </c:pt>
                <c:pt idx="2">
                  <c:v>114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НЧД от досъдебно производство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197</c:v>
                </c:pt>
                <c:pt idx="1">
                  <c:v>282</c:v>
                </c:pt>
                <c:pt idx="2">
                  <c:v>342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ЗБППМН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Принудителни медицински мерки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Лист1!$G$3:$G$5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Кумулации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Лист1!$H$3:$H$5</c:f>
              <c:numCache>
                <c:formatCode>General</c:formatCode>
                <c:ptCount val="3"/>
                <c:pt idx="0">
                  <c:v>12</c:v>
                </c:pt>
                <c:pt idx="1">
                  <c:v>34</c:v>
                </c:pt>
                <c:pt idx="2">
                  <c:v>42</c:v>
                </c:pt>
              </c:numCache>
            </c:numRef>
          </c:val>
        </c:ser>
        <c:ser>
          <c:idx val="7"/>
          <c:order val="7"/>
          <c:tx>
            <c:strRef>
              <c:f>Лист1!$I$2</c:f>
              <c:strCache>
                <c:ptCount val="1"/>
                <c:pt idx="0">
                  <c:v>Реабилитации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Лист1!$I$3:$I$5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12</c:v>
                </c:pt>
              </c:numCache>
            </c:numRef>
          </c:val>
        </c:ser>
        <c:ser>
          <c:idx val="8"/>
          <c:order val="8"/>
          <c:tx>
            <c:strRef>
              <c:f>Лист1!$J$2</c:f>
              <c:strCache>
                <c:ptCount val="1"/>
                <c:pt idx="0">
                  <c:v>НЧД от съдебно производство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Лист1!$J$3:$J$5</c:f>
              <c:numCache>
                <c:formatCode>General</c:formatCode>
                <c:ptCount val="3"/>
                <c:pt idx="0">
                  <c:v>601</c:v>
                </c:pt>
                <c:pt idx="1">
                  <c:v>545</c:v>
                </c:pt>
                <c:pt idx="2">
                  <c:v>550</c:v>
                </c:pt>
              </c:numCache>
            </c:numRef>
          </c:val>
        </c:ser>
        <c:ser>
          <c:idx val="9"/>
          <c:order val="9"/>
          <c:tx>
            <c:strRef>
              <c:f>Лист1!$K$2</c:f>
              <c:strCache>
                <c:ptCount val="1"/>
                <c:pt idx="0">
                  <c:v>Административни дела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Лист1!$K$3:$K$5</c:f>
              <c:numCache>
                <c:formatCode>General</c:formatCode>
                <c:ptCount val="3"/>
                <c:pt idx="0">
                  <c:v>260</c:v>
                </c:pt>
                <c:pt idx="1">
                  <c:v>371</c:v>
                </c:pt>
                <c:pt idx="2">
                  <c:v>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647040"/>
        <c:axId val="203508544"/>
        <c:axId val="0"/>
      </c:bar3DChart>
      <c:catAx>
        <c:axId val="3626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508544"/>
        <c:crosses val="autoZero"/>
        <c:auto val="1"/>
        <c:lblAlgn val="ctr"/>
        <c:lblOffset val="100"/>
        <c:noMultiLvlLbl val="0"/>
      </c:catAx>
      <c:valAx>
        <c:axId val="20350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647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7556839402427636E-2"/>
          <c:y val="0.66051165501165499"/>
          <c:w val="0.92352859477124183"/>
          <c:h val="0.31307400932400931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2018 г.</a:t>
            </a:r>
            <a:endParaRPr lang="bg-BG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5.75113393462281E-3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1565985421909643"/>
          <c:w val="1"/>
          <c:h val="0.54114671019459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30"/>
          <c:dPt>
            <c:idx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6995184295762006E-2"/>
                  <c:y val="-6.588819191030057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4426687632998042E-2"/>
                  <c:y val="-0.12435007221419843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401714624301003E-2"/>
                  <c:y val="-7.2894464717595475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565505542119251E-2"/>
                  <c:y val="-3.4942698674506252E-3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9678495318701961E-2"/>
                  <c:y val="2.643936998453163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8645945905000454E-2"/>
                  <c:y val="0.1319594831343526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6723604784653556"/>
                  <c:y val="-3.8133444110074723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17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"/>
                  <c:y val="-2.75257558447071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30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5713674264113106E-2"/>
                  <c:y val="-1.5892678591267636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1.7320012876062205E-3"/>
                  <c:y val="-3.6251954910992798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General" sourceLinked="0"/>
            <c:txPr>
              <a:bodyPr/>
              <a:lstStyle/>
              <a:p>
                <a:pPr algn="just">
                  <a:defRPr sz="1400"/>
                </a:pPr>
                <a:endParaRPr lang="bg-BG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НОХД</c:v>
                </c:pt>
                <c:pt idx="1">
                  <c:v>НЧХД</c:v>
                </c:pt>
                <c:pt idx="2">
                  <c:v>ЧЛ.78А ОТ НК</c:v>
                </c:pt>
                <c:pt idx="3">
                  <c:v>ЗБППМН</c:v>
                </c:pt>
                <c:pt idx="4">
                  <c:v>Принудителни медицински мерки</c:v>
                </c:pt>
                <c:pt idx="5">
                  <c:v>Кумулации</c:v>
                </c:pt>
                <c:pt idx="6">
                  <c:v>НЧД от досъдебното производство</c:v>
                </c:pt>
                <c:pt idx="7">
                  <c:v>НЧД от съдебното производство</c:v>
                </c:pt>
                <c:pt idx="8">
                  <c:v>Административни дела</c:v>
                </c:pt>
                <c:pt idx="9">
                  <c:v>Реабилитации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336</c:v>
                </c:pt>
                <c:pt idx="1">
                  <c:v>31</c:v>
                </c:pt>
                <c:pt idx="2">
                  <c:v>60</c:v>
                </c:pt>
                <c:pt idx="3">
                  <c:v>0</c:v>
                </c:pt>
                <c:pt idx="4">
                  <c:v>8</c:v>
                </c:pt>
                <c:pt idx="5">
                  <c:v>34</c:v>
                </c:pt>
                <c:pt idx="6">
                  <c:v>282</c:v>
                </c:pt>
                <c:pt idx="7">
                  <c:v>495</c:v>
                </c:pt>
                <c:pt idx="8">
                  <c:v>371</c:v>
                </c:pt>
                <c:pt idx="9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3666886015513939E-2"/>
          <c:y val="0.65596069756760023"/>
          <c:w val="0.94814358233700524"/>
          <c:h val="0.34403926938874746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2017 г.</a:t>
            </a:r>
            <a:r>
              <a:rPr lang="bg-BG" dirty="0" smtClean="0">
                <a:solidFill>
                  <a:schemeClr val="tx1"/>
                </a:solidFill>
              </a:rPr>
              <a:t>.</a:t>
            </a:r>
            <a:endParaRPr lang="bg-B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9.8450022069619908E-4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7358650971148144E-2"/>
          <c:w val="1"/>
          <c:h val="0.54635211472229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23434933656020202"/>
                  <c:y val="-7.6063984343619939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5291976105219081E-2"/>
                  <c:y val="1.830291803326205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2%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3566868638527343E-2"/>
                  <c:y val="-1.073874239416237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"/>
                  <c:y val="-0.1762128005677644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0%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105646669889532E-2"/>
                  <c:y val="-2.287929546289728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23500700776836769"/>
                  <c:y val="-5.315874725674612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19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"/>
                  <c:y val="4.567548050216642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30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"/>
                  <c:y val="3.118353194250558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18</a:t>
                    </a:r>
                    <a:r>
                      <a:rPr lang="en-US" sz="1400" dirty="0" smtClean="0"/>
                      <a:t>%</a:t>
                    </a:r>
                    <a:endParaRPr lang="en-US" dirty="0" smtClean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6.9880027950110807E-2"/>
                  <c:y val="-2.6324189517914261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400"/>
                </a:pPr>
                <a:endParaRPr lang="bg-BG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НОХД</c:v>
                </c:pt>
                <c:pt idx="1">
                  <c:v>НЧХД</c:v>
                </c:pt>
                <c:pt idx="2">
                  <c:v>ЧЛ.78А ОТ НК</c:v>
                </c:pt>
                <c:pt idx="3">
                  <c:v>ЗБППМН</c:v>
                </c:pt>
                <c:pt idx="4">
                  <c:v>Принудителни медицински мерки</c:v>
                </c:pt>
                <c:pt idx="5">
                  <c:v>Кумулации</c:v>
                </c:pt>
                <c:pt idx="6">
                  <c:v>НЧД от досъдебното производство</c:v>
                </c:pt>
                <c:pt idx="7">
                  <c:v>НЧД от съдебното производство</c:v>
                </c:pt>
                <c:pt idx="8">
                  <c:v>Административни дела</c:v>
                </c:pt>
                <c:pt idx="9">
                  <c:v>Реабилитации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384</c:v>
                </c:pt>
                <c:pt idx="1">
                  <c:v>40</c:v>
                </c:pt>
                <c:pt idx="2">
                  <c:v>114</c:v>
                </c:pt>
                <c:pt idx="3">
                  <c:v>0</c:v>
                </c:pt>
                <c:pt idx="4">
                  <c:v>4</c:v>
                </c:pt>
                <c:pt idx="5">
                  <c:v>42</c:v>
                </c:pt>
                <c:pt idx="6">
                  <c:v>342</c:v>
                </c:pt>
                <c:pt idx="7">
                  <c:v>550</c:v>
                </c:pt>
                <c:pt idx="8">
                  <c:v>317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6165888987365973E-3"/>
          <c:y val="0.65214412569295843"/>
          <c:w val="0.99638328474013393"/>
          <c:h val="0.34785587430704162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dirty="0" smtClean="0">
                <a:solidFill>
                  <a:schemeClr val="bg1"/>
                </a:solidFill>
              </a:rPr>
              <a:t>201</a:t>
            </a:r>
            <a:r>
              <a:rPr lang="en-US" dirty="0" smtClean="0">
                <a:solidFill>
                  <a:schemeClr val="bg1"/>
                </a:solidFill>
              </a:rPr>
              <a:t>9</a:t>
            </a:r>
            <a:r>
              <a:rPr lang="bg-BG" dirty="0" smtClean="0">
                <a:solidFill>
                  <a:schemeClr val="bg1"/>
                </a:solidFill>
              </a:rPr>
              <a:t> г.</a:t>
            </a:r>
            <a:endParaRPr lang="bg-BG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5.75113393462281E-3"/>
          <c:y val="0"/>
        </c:manualLayout>
      </c:layout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1565985421909643"/>
          <c:w val="1"/>
          <c:h val="0.541146710194593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7.6995184295762006E-2"/>
                  <c:y val="-6.588819191030057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-3.2331552532810413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2</a:t>
                    </a:r>
                    <a:r>
                      <a:rPr lang="en-US" sz="1400" dirty="0" smtClean="0"/>
                      <a:t>%</a:t>
                    </a:r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3.966568126890893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3%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565505542119251E-2"/>
                  <c:y val="-3.4942698674506252E-3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9678495318701961E-2"/>
                  <c:y val="2.643936998453163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5.8645945905000454E-2"/>
                  <c:y val="0.1319594831343526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4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6723604784653556"/>
                  <c:y val="-3.8133444110074723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"/>
                  <c:y val="-2.752575584470714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32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5713674264113106E-2"/>
                  <c:y val="-1.5892678591267636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16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1.7320012876062205E-3"/>
                  <c:y val="-3.6251954910992798E-2"/>
                </c:manualLayout>
              </c:layout>
              <c:tx>
                <c:rich>
                  <a:bodyPr/>
                  <a:lstStyle/>
                  <a:p>
                    <a:r>
                      <a:rPr lang="bg-BG" sz="1400" dirty="0" smtClean="0"/>
                      <a:t>1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General" sourceLinked="0"/>
            <c:txPr>
              <a:bodyPr/>
              <a:lstStyle/>
              <a:p>
                <a:pPr algn="just">
                  <a:defRPr sz="1400"/>
                </a:pPr>
                <a:endParaRPr lang="bg-BG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НОХД</c:v>
                </c:pt>
                <c:pt idx="1">
                  <c:v>НЧХД</c:v>
                </c:pt>
                <c:pt idx="2">
                  <c:v>ЧЛ.78А ОТ НК</c:v>
                </c:pt>
                <c:pt idx="3">
                  <c:v>ЗБППМН</c:v>
                </c:pt>
                <c:pt idx="4">
                  <c:v>Принудителни медицински мерки</c:v>
                </c:pt>
                <c:pt idx="5">
                  <c:v>Кумулации</c:v>
                </c:pt>
                <c:pt idx="6">
                  <c:v>НЧД от досъдебното производство</c:v>
                </c:pt>
                <c:pt idx="7">
                  <c:v>НЧД от съдебното производство</c:v>
                </c:pt>
                <c:pt idx="8">
                  <c:v>Административни дела</c:v>
                </c:pt>
                <c:pt idx="9">
                  <c:v>Реабилитации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456</c:v>
                </c:pt>
                <c:pt idx="1">
                  <c:v>40</c:v>
                </c:pt>
                <c:pt idx="2">
                  <c:v>58</c:v>
                </c:pt>
                <c:pt idx="3">
                  <c:v>2</c:v>
                </c:pt>
                <c:pt idx="4">
                  <c:v>12</c:v>
                </c:pt>
                <c:pt idx="5">
                  <c:v>58</c:v>
                </c:pt>
                <c:pt idx="6">
                  <c:v>197</c:v>
                </c:pt>
                <c:pt idx="7">
                  <c:v>523</c:v>
                </c:pt>
                <c:pt idx="8">
                  <c:v>260</c:v>
                </c:pt>
                <c:pt idx="9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3666886015513946E-2"/>
          <c:y val="0.6099513500110294"/>
          <c:w val="0.97633311398448608"/>
          <c:h val="0.39004864998897065"/>
        </c:manualLayout>
      </c:layout>
      <c:overlay val="0"/>
      <c:txPr>
        <a:bodyPr/>
        <a:lstStyle/>
        <a:p>
          <a:pPr>
            <a:defRPr sz="12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dirty="0" smtClean="0"/>
              <a:t>2019 </a:t>
            </a:r>
            <a:r>
              <a:rPr lang="bg-BG" dirty="0"/>
              <a:t>г. 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  <c:spPr>
        <a:noFill/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г. 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2700000" scaled="0"/>
              </a:gradFill>
            </c:spPr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tx1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700000" scaled="0"/>
              </a:gradFill>
            </c:spPr>
          </c:dPt>
          <c:dLbls>
            <c:dLbl>
              <c:idx val="0"/>
              <c:layout>
                <c:manualLayout>
                  <c:x val="4.3209755030621175E-2"/>
                  <c:y val="-7.821982467970328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bg-BG" dirty="0" smtClean="0"/>
                      <a:t>4</a:t>
                    </a:r>
                    <a:r>
                      <a:rPr lang="en-US" dirty="0" smtClean="0"/>
                      <a:t>,5</a:t>
                    </a:r>
                    <a:r>
                      <a:rPr lang="bg-BG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076018275493E-2"/>
                  <c:y val="-0.1132840963996155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bg-BG" dirty="0" smtClean="0"/>
                      <a:t>5</a:t>
                    </a:r>
                    <a:r>
                      <a:rPr lang="en-US" dirty="0" smtClean="0"/>
                      <a:t>,4</a:t>
                    </a:r>
                    <a:r>
                      <a:rPr lang="bg-BG" dirty="0" smtClean="0"/>
                      <a:t>3</a:t>
                    </a:r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259259259146E-3"/>
                  <c:y val="-0.12137559002022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0">
                  <c:v>граждански дела</c:v>
                </c:pt>
                <c:pt idx="1">
                  <c:v>наказателни дела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4728</c:v>
                </c:pt>
                <c:pt idx="1">
                  <c:v>1612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1522304"/>
        <c:axId val="148616256"/>
        <c:axId val="0"/>
      </c:bar3DChart>
      <c:catAx>
        <c:axId val="35152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616256"/>
        <c:crosses val="autoZero"/>
        <c:auto val="1"/>
        <c:lblAlgn val="ctr"/>
        <c:lblOffset val="100"/>
        <c:noMultiLvlLbl val="0"/>
      </c:catAx>
      <c:valAx>
        <c:axId val="14861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5223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  <a:sp3d prstMaterial="plastic"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0"/>
      <c:depthPercent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9485603458107003E-2"/>
          <c:w val="1"/>
          <c:h val="0.67069052785497685"/>
        </c:manualLayout>
      </c:layout>
      <c:pie3DChart>
        <c:varyColors val="1"/>
        <c:ser>
          <c:idx val="0"/>
          <c:order val="0"/>
          <c:tx>
            <c:strRef>
              <c:f>Sheet1!$A$44</c:f>
              <c:strCache>
                <c:ptCount val="1"/>
                <c:pt idx="0">
                  <c:v>2019 година</c:v>
                </c:pt>
              </c:strCache>
            </c:strRef>
          </c:tx>
          <c:explosion val="25"/>
          <c:dPt>
            <c:idx val="8"/>
            <c:bubble3D val="0"/>
            <c:explosion val="22"/>
          </c:dPt>
          <c:dLbls>
            <c:dLbl>
              <c:idx val="0"/>
              <c:layout>
                <c:manualLayout>
                  <c:x val="-6.8379417713434101E-2"/>
                  <c:y val="-2.646847612745121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0213249578875621E-2"/>
                  <c:y val="-9.95709195891814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5064892689600939E-2"/>
                  <c:y val="3.55975107704082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1457423149179632"/>
                  <c:y val="-3.33107278203656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5026199574316304"/>
                  <c:y val="-3.66568229854388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just">
                  <a:defRPr sz="14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Sheet1!$B$43:$J$43</c:f>
              <c:strCache>
                <c:ptCount val="9"/>
                <c:pt idx="0">
                  <c:v>Глава ІІ от НК</c:v>
                </c:pt>
                <c:pt idx="1">
                  <c:v>Глава ІІІ от НК</c:v>
                </c:pt>
                <c:pt idx="2">
                  <c:v>Глава ІV от НК</c:v>
                </c:pt>
                <c:pt idx="3">
                  <c:v>Глава V от НК</c:v>
                </c:pt>
                <c:pt idx="4">
                  <c:v>Глава VІ от НК</c:v>
                </c:pt>
                <c:pt idx="5">
                  <c:v>Глава VІІІ от НК</c:v>
                </c:pt>
                <c:pt idx="6">
                  <c:v>Глава ІХ от НК</c:v>
                </c:pt>
                <c:pt idx="7">
                  <c:v>Глава Х от НК</c:v>
                </c:pt>
                <c:pt idx="8">
                  <c:v>Глава ХІ от НК</c:v>
                </c:pt>
              </c:strCache>
            </c:strRef>
          </c:cat>
          <c:val>
            <c:numRef>
              <c:f>Sheet1!$B$44:$J$44</c:f>
              <c:numCache>
                <c:formatCode>General</c:formatCode>
                <c:ptCount val="9"/>
                <c:pt idx="0">
                  <c:v>21</c:v>
                </c:pt>
                <c:pt idx="1">
                  <c:v>1</c:v>
                </c:pt>
                <c:pt idx="2">
                  <c:v>7</c:v>
                </c:pt>
                <c:pt idx="3">
                  <c:v>102</c:v>
                </c:pt>
                <c:pt idx="4">
                  <c:v>21</c:v>
                </c:pt>
                <c:pt idx="5">
                  <c:v>8</c:v>
                </c:pt>
                <c:pt idx="6">
                  <c:v>20</c:v>
                </c:pt>
                <c:pt idx="7">
                  <c:v>1</c:v>
                </c:pt>
                <c:pt idx="8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7137860558036094E-2"/>
          <c:y val="0.77835757446703446"/>
          <c:w val="0.9540582828134212"/>
          <c:h val="0.16460227413003492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g-BG" dirty="0" smtClean="0"/>
              <a:t>2017 </a:t>
            </a:r>
            <a:r>
              <a:rPr lang="bg-BG" dirty="0"/>
              <a:t>година</a:t>
            </a:r>
          </a:p>
        </c:rich>
      </c:tx>
      <c:layout>
        <c:manualLayout>
          <c:xMode val="edge"/>
          <c:yMode val="edge"/>
          <c:x val="0.27612105599377845"/>
          <c:y val="1.603357202735049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046161537606933E-2"/>
          <c:y val="4.3518974082244824E-3"/>
          <c:w val="0.95149844461726496"/>
          <c:h val="0.92349699239767014"/>
        </c:manualLayout>
      </c:layout>
      <c:pie3DChart>
        <c:varyColors val="1"/>
        <c:ser>
          <c:idx val="0"/>
          <c:order val="0"/>
          <c:tx>
            <c:strRef>
              <c:f>'[Диаграма в Microsoft PowerPoint]Лист1'!$A$2</c:f>
              <c:strCache>
                <c:ptCount val="1"/>
                <c:pt idx="0">
                  <c:v>2017 година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76436298744584E-2"/>
                  <c:y val="-4.79123952557459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3.5650552716364847E-3"/>
                  <c:y val="-4.77741530402345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'[Диаграма в Microsoft PowerPoint]Лист1'!$B$1:$J$1</c:f>
              <c:strCache>
                <c:ptCount val="9"/>
                <c:pt idx="0">
                  <c:v>Глава ІІ от НК</c:v>
                </c:pt>
                <c:pt idx="1">
                  <c:v>Глава ІІІ от НК</c:v>
                </c:pt>
                <c:pt idx="2">
                  <c:v>Глава ІV от НК</c:v>
                </c:pt>
                <c:pt idx="3">
                  <c:v>Глава V от НК</c:v>
                </c:pt>
                <c:pt idx="4">
                  <c:v>Глава VІ от НК</c:v>
                </c:pt>
                <c:pt idx="5">
                  <c:v>Глава VІІІ от НК</c:v>
                </c:pt>
                <c:pt idx="6">
                  <c:v>Глава ІХ от НК</c:v>
                </c:pt>
                <c:pt idx="7">
                  <c:v>Глава Х от НК</c:v>
                </c:pt>
                <c:pt idx="8">
                  <c:v>Глава ХІ от НК</c:v>
                </c:pt>
              </c:strCache>
            </c:strRef>
          </c:cat>
          <c:val>
            <c:numRef>
              <c:f>'[Диаграма в Microsoft PowerPoint]Лист1'!$B$2:$J$2</c:f>
              <c:numCache>
                <c:formatCode>General</c:formatCode>
                <c:ptCount val="9"/>
                <c:pt idx="0">
                  <c:v>17</c:v>
                </c:pt>
                <c:pt idx="1">
                  <c:v>5</c:v>
                </c:pt>
                <c:pt idx="2">
                  <c:v>18</c:v>
                </c:pt>
                <c:pt idx="3">
                  <c:v>97</c:v>
                </c:pt>
                <c:pt idx="4">
                  <c:v>31</c:v>
                </c:pt>
                <c:pt idx="5">
                  <c:v>0</c:v>
                </c:pt>
                <c:pt idx="6">
                  <c:v>21</c:v>
                </c:pt>
                <c:pt idx="7">
                  <c:v>1</c:v>
                </c:pt>
                <c:pt idx="8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913592934118431E-2"/>
          <c:y val="0.74345337891749397"/>
          <c:w val="0.9129096767025886"/>
          <c:h val="0.2405130490551555"/>
        </c:manualLayout>
      </c:layout>
      <c:overlay val="0"/>
      <c:txPr>
        <a:bodyPr/>
        <a:lstStyle/>
        <a:p>
          <a:pPr>
            <a:defRPr sz="11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bg-BG" dirty="0" smtClean="0"/>
              <a:t>201</a:t>
            </a:r>
            <a:r>
              <a:rPr lang="en-US" dirty="0" smtClean="0"/>
              <a:t>9</a:t>
            </a:r>
            <a:r>
              <a:rPr lang="bg-BG" dirty="0" smtClean="0"/>
              <a:t> </a:t>
            </a:r>
            <a:r>
              <a:rPr lang="bg-BG" dirty="0"/>
              <a:t>година</a:t>
            </a:r>
          </a:p>
        </c:rich>
      </c:tx>
      <c:layout>
        <c:manualLayout>
          <c:xMode val="edge"/>
          <c:yMode val="edge"/>
          <c:x val="0.26433795367766155"/>
          <c:y val="2.653387446989231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9485603458107003E-2"/>
          <c:w val="1"/>
          <c:h val="0.67069052785497685"/>
        </c:manualLayout>
      </c:layout>
      <c:pie3DChart>
        <c:varyColors val="1"/>
        <c:ser>
          <c:idx val="0"/>
          <c:order val="0"/>
          <c:tx>
            <c:strRef>
              <c:f>Sheet1!$A$53</c:f>
              <c:strCache>
                <c:ptCount val="1"/>
                <c:pt idx="0">
                  <c:v>2019 година</c:v>
                </c:pt>
              </c:strCache>
            </c:strRef>
          </c:tx>
          <c:explosion val="25"/>
          <c:dPt>
            <c:idx val="8"/>
            <c:bubble3D val="0"/>
            <c:explosion val="19"/>
          </c:dPt>
          <c:dLbls>
            <c:dLbl>
              <c:idx val="0"/>
              <c:layout>
                <c:manualLayout>
                  <c:x val="-0.18441189283062115"/>
                  <c:y val="-2.8820131096544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7432273607026121E-3"/>
                  <c:y val="-2.105377180313298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2457972505978954E-2"/>
                  <c:y val="1.06598938493073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0849050397909005"/>
                  <c:y val="-6.957912083842540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just">
                  <a:defRPr sz="14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Sheet1!$B$52:$J$52</c:f>
              <c:strCache>
                <c:ptCount val="9"/>
                <c:pt idx="0">
                  <c:v>Глава ІІ от НК</c:v>
                </c:pt>
                <c:pt idx="1">
                  <c:v>Глава ІІІ от НК</c:v>
                </c:pt>
                <c:pt idx="2">
                  <c:v>Глава ІV от НК</c:v>
                </c:pt>
                <c:pt idx="3">
                  <c:v>Глава V от НК</c:v>
                </c:pt>
                <c:pt idx="4">
                  <c:v>Глава VІ от НК</c:v>
                </c:pt>
                <c:pt idx="5">
                  <c:v>Глава VІІІ от НК</c:v>
                </c:pt>
                <c:pt idx="6">
                  <c:v>Глава ІХ от НК</c:v>
                </c:pt>
                <c:pt idx="7">
                  <c:v>Глава Х от НК</c:v>
                </c:pt>
                <c:pt idx="8">
                  <c:v>Глава ХІ от НК</c:v>
                </c:pt>
              </c:strCache>
            </c:strRef>
          </c:cat>
          <c:val>
            <c:numRef>
              <c:f>Sheet1!$B$53:$J$53</c:f>
              <c:numCache>
                <c:formatCode>General</c:formatCode>
                <c:ptCount val="9"/>
                <c:pt idx="0">
                  <c:v>21</c:v>
                </c:pt>
                <c:pt idx="1">
                  <c:v>1</c:v>
                </c:pt>
                <c:pt idx="2">
                  <c:v>7</c:v>
                </c:pt>
                <c:pt idx="3">
                  <c:v>102</c:v>
                </c:pt>
                <c:pt idx="4">
                  <c:v>21</c:v>
                </c:pt>
                <c:pt idx="5">
                  <c:v>8</c:v>
                </c:pt>
                <c:pt idx="6">
                  <c:v>20</c:v>
                </c:pt>
                <c:pt idx="7">
                  <c:v>1</c:v>
                </c:pt>
                <c:pt idx="8">
                  <c:v>275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416251995392325E-2"/>
          <c:y val="0.7448474243602563"/>
          <c:w val="0.9470336629263415"/>
          <c:h val="0.23808951929250655"/>
        </c:manualLayout>
      </c:layout>
      <c:overlay val="0"/>
      <c:txPr>
        <a:bodyPr/>
        <a:lstStyle/>
        <a:p>
          <a:pPr>
            <a:defRPr sz="11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612105599377845"/>
          <c:y val="1.4904447236692011E-2"/>
        </c:manualLayout>
      </c:layout>
      <c:overlay val="0"/>
      <c:txPr>
        <a:bodyPr/>
        <a:lstStyle/>
        <a:p>
          <a:pPr algn="ctr" rtl="0">
            <a:defRPr lang="bg-BG"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272303077435839E-2"/>
          <c:y val="0.1004098136200829"/>
          <c:w val="0.90145539384512829"/>
          <c:h val="0.65107769715727981"/>
        </c:manualLayout>
      </c:layout>
      <c:pie3DChart>
        <c:varyColors val="1"/>
        <c:ser>
          <c:idx val="0"/>
          <c:order val="0"/>
          <c:tx>
            <c:strRef>
              <c:f>'[Chart in Microsoft PowerPoint]Sheet1'!$A$44</c:f>
              <c:strCache>
                <c:ptCount val="1"/>
                <c:pt idx="0">
                  <c:v>2018 година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21598572380846567"/>
                  <c:y val="-5.24335324244098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400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7392373069658927E-2"/>
                  <c:y val="-5.73586502908127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3227696922564167"/>
                  <c:y val="5.37798225862228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20891758554605044"/>
                  <c:y val="9.62702109781229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ctr">
                  <a:defRPr lang="bg-BG" sz="14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'[Chart in Microsoft PowerPoint]Sheet1'!$B$43:$J$43</c:f>
              <c:strCache>
                <c:ptCount val="9"/>
                <c:pt idx="0">
                  <c:v>Глава ІІ от НК</c:v>
                </c:pt>
                <c:pt idx="1">
                  <c:v>Глава ІІІ от НК</c:v>
                </c:pt>
                <c:pt idx="2">
                  <c:v>Глава ІV от НК</c:v>
                </c:pt>
                <c:pt idx="3">
                  <c:v>Глава V от НК</c:v>
                </c:pt>
                <c:pt idx="4">
                  <c:v>Глава VІ от НК</c:v>
                </c:pt>
                <c:pt idx="5">
                  <c:v>Глава VІІІ от НК</c:v>
                </c:pt>
                <c:pt idx="6">
                  <c:v>Глава ІХ от НК</c:v>
                </c:pt>
                <c:pt idx="7">
                  <c:v>Глава Х от НК</c:v>
                </c:pt>
                <c:pt idx="8">
                  <c:v>Глава ХІ от НК</c:v>
                </c:pt>
              </c:strCache>
            </c:strRef>
          </c:cat>
          <c:val>
            <c:numRef>
              <c:f>'[Chart in Microsoft PowerPoint]Sheet1'!$B$44:$J$44</c:f>
              <c:numCache>
                <c:formatCode>General</c:formatCode>
                <c:ptCount val="9"/>
                <c:pt idx="0">
                  <c:v>15</c:v>
                </c:pt>
                <c:pt idx="1">
                  <c:v>0</c:v>
                </c:pt>
                <c:pt idx="2">
                  <c:v>6</c:v>
                </c:pt>
                <c:pt idx="3">
                  <c:v>70</c:v>
                </c:pt>
                <c:pt idx="4">
                  <c:v>14</c:v>
                </c:pt>
                <c:pt idx="5">
                  <c:v>1</c:v>
                </c:pt>
                <c:pt idx="6">
                  <c:v>11</c:v>
                </c:pt>
                <c:pt idx="7">
                  <c:v>2</c:v>
                </c:pt>
                <c:pt idx="8">
                  <c:v>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71850252162905204"/>
          <c:w val="0.97715184423952894"/>
          <c:h val="0.26659303113425581"/>
        </c:manualLayout>
      </c:layout>
      <c:overlay val="0"/>
      <c:txPr>
        <a:bodyPr/>
        <a:lstStyle/>
        <a:p>
          <a:pPr>
            <a:defRPr lang="bg-BG" sz="11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несвършени дела в началото на периода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236</c:v>
                </c:pt>
                <c:pt idx="1">
                  <c:v>244</c:v>
                </c:pt>
                <c:pt idx="2">
                  <c:v>212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постъпили дела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1.8518518518518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75308641975367E-2"/>
                  <c:y val="-2.4498546580321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234567901234566E-2"/>
                  <c:y val="-2.24567416097657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1612</c:v>
                </c:pt>
                <c:pt idx="1">
                  <c:v>1625</c:v>
                </c:pt>
                <c:pt idx="2">
                  <c:v>1747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Брой дела за разглеждане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1848</c:v>
                </c:pt>
                <c:pt idx="1">
                  <c:v>1869</c:v>
                </c:pt>
                <c:pt idx="2">
                  <c:v>1959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% на постъпилите дела  спрямо броя на делата за разглеждане</c:v>
                </c:pt>
              </c:strCache>
            </c:strRef>
          </c:tx>
          <c:spPr>
            <a:solidFill>
              <a:schemeClr val="dk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8580246913580189E-2"/>
                  <c:y val="-3.5064059339177341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09876543209874E-2"/>
                  <c:y val="-3.5064271719912284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098765432098762E-2"/>
                  <c:y val="-3.2366824005394472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Лист1!$E$3:$E$5</c:f>
              <c:numCache>
                <c:formatCode>0.0000</c:formatCode>
                <c:ptCount val="3"/>
                <c:pt idx="0" formatCode="General">
                  <c:v>0.87229999999999996</c:v>
                </c:pt>
                <c:pt idx="1">
                  <c:v>0.86944890315676837</c:v>
                </c:pt>
                <c:pt idx="2" formatCode="General">
                  <c:v>0.89180000000000004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4767232"/>
        <c:axId val="332457088"/>
        <c:axId val="0"/>
      </c:bar3DChart>
      <c:catAx>
        <c:axId val="3647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2457088"/>
        <c:crosses val="autoZero"/>
        <c:auto val="1"/>
        <c:lblAlgn val="ctr"/>
        <c:lblOffset val="100"/>
        <c:noMultiLvlLbl val="0"/>
      </c:catAx>
      <c:valAx>
        <c:axId val="33245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47672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22757816181344E-2"/>
          <c:y val="2.6133952596053032E-2"/>
          <c:w val="0.53817196461553418"/>
          <c:h val="0.67629869928432718"/>
        </c:manualLayout>
      </c:layout>
      <c:pie3D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Брой отложени заседания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9120677412654519E-2"/>
                  <c:y val="-0.10396884000459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597647516282691E-3"/>
                  <c:y val="2.165752544586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083345484592202E-2"/>
                  <c:y val="9.1476205393408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51239428404782E-2"/>
                  <c:y val="7.178511317238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983765918149121E-2"/>
                  <c:y val="7.4275914431801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6333114610673668E-3"/>
                  <c:y val="0.116680913874302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605169145523476E-2"/>
                  <c:y val="-7.591613084777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557281034315155E-2"/>
                  <c:y val="-1.012440201549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7714895013123358E-2"/>
                  <c:y val="-0.12121566732681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0239744337513365E-2"/>
                  <c:y val="-5.294991531318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026052299018178E-3"/>
                  <c:y val="-4.9414625599311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9189511033343053E-2"/>
                  <c:y val="-7.420731545441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5277291727422965E-3"/>
                  <c:y val="-6.1395447618946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2176533488869445E-2"/>
                  <c:y val="-6.004682995205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Sheet1!$A$3:$A$20</c:f>
              <c:strCache>
                <c:ptCount val="18"/>
                <c:pt idx="0">
                  <c:v>За събиране на доказателства</c:v>
                </c:pt>
                <c:pt idx="1">
                  <c:v>Поради нередовно призоваване на подсъдим, пострадал, свидетел</c:v>
                </c:pt>
                <c:pt idx="2">
                  <c:v>За разглеждане на делото по общия ред</c:v>
                </c:pt>
                <c:pt idx="3">
                  <c:v>За изготвяне на съдебна експертиза</c:v>
                </c:pt>
                <c:pt idx="4">
                  <c:v>Поради неявяване на страна</c:v>
                </c:pt>
                <c:pt idx="5">
                  <c:v>За назначаване / упълномощаване на защитник</c:v>
                </c:pt>
                <c:pt idx="6">
                  <c:v>Поради представен болничен лист</c:v>
                </c:pt>
                <c:pt idx="7">
                  <c:v>Поради неявяване на вещо лице, свидетел, съдебен заседател</c:v>
                </c:pt>
                <c:pt idx="8">
                  <c:v>Поради обявяване на подсъдимия за общодържавно издирване</c:v>
                </c:pt>
                <c:pt idx="9">
                  <c:v>За изплащане на издръжка</c:v>
                </c:pt>
                <c:pt idx="10">
                  <c:v>По молба за отлагане</c:v>
                </c:pt>
                <c:pt idx="11">
                  <c:v>За споразумение/спогодба</c:v>
                </c:pt>
                <c:pt idx="12">
                  <c:v>За възстановяване на имуществени вреди</c:v>
                </c:pt>
                <c:pt idx="13">
                  <c:v>За съдебна поръчка</c:v>
                </c:pt>
                <c:pt idx="14">
                  <c:v>Поради служебна ангажираност на съдия-докладчик или отсъствие по обективни причини</c:v>
                </c:pt>
                <c:pt idx="15">
                  <c:v>За изменение на обвинението</c:v>
                </c:pt>
                <c:pt idx="16">
                  <c:v>За обявяване на присъда</c:v>
                </c:pt>
                <c:pt idx="17">
                  <c:v>Поради неспазване на седмодневен срок за връчване на книжа</c:v>
                </c:pt>
              </c:strCache>
            </c:strRef>
          </c:cat>
          <c:val>
            <c:numRef>
              <c:f>Sheet1!$B$3:$B$20</c:f>
              <c:numCache>
                <c:formatCode>General</c:formatCode>
                <c:ptCount val="18"/>
                <c:pt idx="0">
                  <c:v>477</c:v>
                </c:pt>
                <c:pt idx="1">
                  <c:v>98</c:v>
                </c:pt>
                <c:pt idx="2">
                  <c:v>36</c:v>
                </c:pt>
                <c:pt idx="3">
                  <c:v>179</c:v>
                </c:pt>
                <c:pt idx="4">
                  <c:v>154</c:v>
                </c:pt>
                <c:pt idx="5">
                  <c:v>21</c:v>
                </c:pt>
                <c:pt idx="6">
                  <c:v>4</c:v>
                </c:pt>
                <c:pt idx="7">
                  <c:v>74</c:v>
                </c:pt>
                <c:pt idx="8">
                  <c:v>14</c:v>
                </c:pt>
                <c:pt idx="9">
                  <c:v>5</c:v>
                </c:pt>
                <c:pt idx="10">
                  <c:v>203</c:v>
                </c:pt>
                <c:pt idx="11">
                  <c:v>60</c:v>
                </c:pt>
                <c:pt idx="12">
                  <c:v>0</c:v>
                </c:pt>
                <c:pt idx="13">
                  <c:v>2</c:v>
                </c:pt>
                <c:pt idx="14">
                  <c:v>23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14571327823479"/>
          <c:y val="2.6135996417128216E-4"/>
          <c:w val="0.40906745514866161"/>
          <c:h val="0.99898778607932448"/>
        </c:manualLayout>
      </c:layout>
      <c:overlay val="0"/>
      <c:txPr>
        <a:bodyPr/>
        <a:lstStyle/>
        <a:p>
          <a:pPr>
            <a:defRPr sz="11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наказателни дела</c:v>
                </c:pt>
              </c:strCache>
            </c:strRef>
          </c:tx>
          <c:spPr>
            <a:gradFill flip="none" rotWithShape="1"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1604938271604937E-2"/>
                  <c:y val="-8.361429534726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04938271604996E-2"/>
                  <c:y val="-2.9669588671611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7.2825354012137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845504"/>
        <c:axId val="332461120"/>
        <c:axId val="0"/>
      </c:bar3DChart>
      <c:catAx>
        <c:axId val="36584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2461120"/>
        <c:crosses val="autoZero"/>
        <c:auto val="1"/>
        <c:lblAlgn val="ctr"/>
        <c:lblOffset val="100"/>
        <c:noMultiLvlLbl val="0"/>
      </c:catAx>
      <c:valAx>
        <c:axId val="332461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8455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depthPercent val="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9485603458107003E-2"/>
          <c:w val="1"/>
          <c:h val="0.67069052785497685"/>
        </c:manualLayout>
      </c:layout>
      <c:pie3DChart>
        <c:varyColors val="1"/>
        <c:ser>
          <c:idx val="0"/>
          <c:order val="0"/>
          <c:tx>
            <c:strRef>
              <c:f>Sheet1!$A$3</c:f>
              <c:strCache>
                <c:ptCount val="1"/>
                <c:pt idx="0">
                  <c:v>2019 година</c:v>
                </c:pt>
              </c:strCache>
            </c:strRef>
          </c:tx>
          <c:explosion val="25"/>
          <c:dPt>
            <c:idx val="1"/>
            <c:bubble3D val="0"/>
            <c:explosion val="14"/>
          </c:dPt>
          <c:dPt>
            <c:idx val="8"/>
            <c:bubble3D val="0"/>
            <c:explosion val="22"/>
          </c:dPt>
          <c:dLbls>
            <c:dLbl>
              <c:idx val="0"/>
              <c:layout>
                <c:manualLayout>
                  <c:x val="4.0757594730529013E-2"/>
                  <c:y val="-6.81112592428001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6835699988136912E-2"/>
                  <c:y val="-8.88784348035403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8952291553292573E-2"/>
                  <c:y val="1.937631929785570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0213249578875621E-2"/>
                  <c:y val="-9.95709195891814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5064892689600939E-2"/>
                  <c:y val="3.55975107704082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1457423149179632"/>
                  <c:y val="-3.33107278203656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15026199574316304"/>
                  <c:y val="-3.66568229854388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just"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noFill/>
                </a:ln>
              </c:spPr>
            </c:leaderLines>
          </c:dLbls>
          <c:cat>
            <c:strRef>
              <c:f>Sheet1!$B$2:$D$2</c:f>
              <c:strCache>
                <c:ptCount val="3"/>
                <c:pt idx="0">
                  <c:v>С акт по същество</c:v>
                </c:pt>
                <c:pt idx="1">
                  <c:v>Прекратени</c:v>
                </c:pt>
                <c:pt idx="2">
                  <c:v>Прекратени със споразумение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1123</c:v>
                </c:pt>
                <c:pt idx="1">
                  <c:v>109</c:v>
                </c:pt>
                <c:pt idx="2">
                  <c:v>382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1.7137860558036094E-2"/>
          <c:y val="0.77835757446703446"/>
          <c:w val="0.9540582828134212"/>
          <c:h val="0.16460227413003492"/>
        </c:manualLayout>
      </c:layout>
      <c:overlay val="0"/>
      <c:txPr>
        <a:bodyPr/>
        <a:lstStyle/>
        <a:p>
          <a:pPr>
            <a:defRPr sz="18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800" b="1" i="0" baseline="0" dirty="0" smtClean="0">
                <a:effectLst/>
                <a:latin typeface="+mn-lt"/>
              </a:rPr>
              <a:t>Приключени дела през 2017г., 2018г. и 2019г. </a:t>
            </a:r>
            <a:endParaRPr lang="bg-BG" sz="1400" dirty="0" smtClean="0">
              <a:effectLst/>
              <a:latin typeface="+mn-lt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bg-BG" sz="1400" baseline="0" dirty="0" smtClean="0">
                <a:solidFill>
                  <a:schemeClr val="bg1"/>
                </a:solidFill>
              </a:rPr>
              <a:t> </a:t>
            </a:r>
            <a:endParaRPr lang="bg-BG" sz="1400" dirty="0" smtClean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решени по същество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1123</c:v>
                </c:pt>
                <c:pt idx="1">
                  <c:v>1216</c:v>
                </c:pt>
                <c:pt idx="2">
                  <c:v>1316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прекратени дела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0864197530863914E-3"/>
                  <c:y val="-1.7486453685174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432098765432098E-3"/>
                  <c:y val="-1.618332843467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864197530864196E-3"/>
                  <c:y val="-1.6092445424488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109</c:v>
                </c:pt>
                <c:pt idx="1">
                  <c:v>117</c:v>
                </c:pt>
                <c:pt idx="2">
                  <c:v>112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Брой прекратени дела със споразумение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9000">
                  <a:srgbClr val="66008F"/>
                </a:gs>
              </a:gsLst>
              <a:lin ang="2700000" scaled="0"/>
              <a:tileRect/>
            </a:gradFill>
            <a:ln w="31750" cap="flat" cmpd="sng" algn="ctr">
              <a:solidFill>
                <a:srgbClr val="7030A0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6234567901234566E-2"/>
                  <c:y val="-2.1577882670263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18518518518517E-2"/>
                  <c:y val="-1.0788941335131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616E-2"/>
                  <c:y val="-2.157788267026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382</c:v>
                </c:pt>
                <c:pt idx="1">
                  <c:v>300</c:v>
                </c:pt>
                <c:pt idx="2">
                  <c:v>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5995008"/>
        <c:axId val="348200960"/>
        <c:axId val="0"/>
      </c:bar3DChart>
      <c:catAx>
        <c:axId val="36599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200960"/>
        <c:crosses val="autoZero"/>
        <c:auto val="1"/>
        <c:lblAlgn val="ctr"/>
        <c:lblOffset val="100"/>
        <c:noMultiLvlLbl val="0"/>
      </c:catAx>
      <c:valAx>
        <c:axId val="348200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995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8789941061401056"/>
          <c:w val="0.99707130358705165"/>
          <c:h val="0.10583774798580749"/>
        </c:manualLayout>
      </c:layout>
      <c:overlay val="0"/>
      <c:txPr>
        <a:bodyPr/>
        <a:lstStyle/>
        <a:p>
          <a:pPr>
            <a:defRPr sz="15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hPercent val="70"/>
      <c:rotY val="10"/>
      <c:depthPercent val="17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Колона1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28.56</c:v>
                </c:pt>
                <c:pt idx="1">
                  <c:v>30.39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3204736"/>
        <c:axId val="148618560"/>
        <c:axId val="0"/>
      </c:bar3DChart>
      <c:catAx>
        <c:axId val="35320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618560"/>
        <c:crosses val="autoZero"/>
        <c:auto val="1"/>
        <c:lblAlgn val="ctr"/>
        <c:lblOffset val="100"/>
        <c:noMultiLvlLbl val="0"/>
      </c:catAx>
      <c:valAx>
        <c:axId val="148618560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crossAx val="35320473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1614</c:v>
                </c:pt>
                <c:pt idx="1">
                  <c:v>1633</c:v>
                </c:pt>
                <c:pt idx="2">
                  <c:v>1715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свършени дела в срок до 3 месеца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46913580246913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2.5198587688604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727E-2"/>
                  <c:y val="-1.0079435075441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1343</c:v>
                </c:pt>
                <c:pt idx="1">
                  <c:v>1363</c:v>
                </c:pt>
                <c:pt idx="2">
                  <c:v>1473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%-но съотношение между  брой свършени дела и брой свършени дела в срок до 3 месеца</c:v>
                </c:pt>
              </c:strCache>
            </c:strRef>
          </c:tx>
          <c:spPr>
            <a:solidFill>
              <a:schemeClr val="dk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7777777777777721E-2"/>
                  <c:y val="-4.855023600809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234567901234566E-2"/>
                  <c:y val="-4.8550236008091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209876543209763E-2"/>
                  <c:y val="-3.506405933917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Лист1!$D$3:$D$5</c:f>
              <c:numCache>
                <c:formatCode>0%</c:formatCode>
                <c:ptCount val="3"/>
                <c:pt idx="0">
                  <c:v>0.83</c:v>
                </c:pt>
                <c:pt idx="1">
                  <c:v>0.83466013472137168</c:v>
                </c:pt>
                <c:pt idx="2">
                  <c:v>0.85889212827988337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0312192"/>
        <c:axId val="348202688"/>
        <c:axId val="0"/>
      </c:bar3DChart>
      <c:catAx>
        <c:axId val="37031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202688"/>
        <c:crosses val="autoZero"/>
        <c:auto val="1"/>
        <c:lblAlgn val="ctr"/>
        <c:lblOffset val="100"/>
        <c:noMultiLvlLbl val="0"/>
      </c:catAx>
      <c:valAx>
        <c:axId val="34820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0312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7544716632643141E-2"/>
          <c:y val="0.7000104167390051"/>
          <c:w val="0.9803426655001457"/>
          <c:h val="0.25953116737913856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останали несвършени дела в края на периода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43000"/>
                    <a:satMod val="165000"/>
                  </a:schemeClr>
                </a:gs>
                <a:gs pos="55000">
                  <a:schemeClr val="accent6">
                    <a:tint val="83000"/>
                    <a:satMod val="155000"/>
                  </a:schemeClr>
                </a:gs>
                <a:gs pos="100000">
                  <a:schemeClr val="accent6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234</c:v>
                </c:pt>
                <c:pt idx="1">
                  <c:v>236</c:v>
                </c:pt>
                <c:pt idx="2">
                  <c:v>244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% на несвършените дела в края на периода спрямо броя на делата за разглеждане</c:v>
                </c:pt>
              </c:strCache>
            </c:strRef>
          </c:tx>
          <c:spPr>
            <a:solidFill>
              <a:schemeClr val="dk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2469135802469077E-2"/>
                  <c:y val="-6.09947426053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037037037037035E-2"/>
                  <c:y val="-4.574605695404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183E-2"/>
                  <c:y val="-6.09947426053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0.00%</c:formatCode>
                <c:ptCount val="3"/>
                <c:pt idx="0">
                  <c:v>0.12659999999999999</c:v>
                </c:pt>
                <c:pt idx="1">
                  <c:v>0.12620000000000001</c:v>
                </c:pt>
                <c:pt idx="2">
                  <c:v>0.1246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0549760"/>
        <c:axId val="348204992"/>
        <c:axId val="0"/>
      </c:bar3DChart>
      <c:catAx>
        <c:axId val="37054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204992"/>
        <c:crosses val="autoZero"/>
        <c:auto val="1"/>
        <c:lblAlgn val="ctr"/>
        <c:lblOffset val="100"/>
        <c:noMultiLvlLbl val="0"/>
      </c:catAx>
      <c:valAx>
        <c:axId val="34820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0549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84054257304960911"/>
          <c:w val="0.88387661611742974"/>
          <c:h val="0.12672258118224142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постановени в 1-месечен/шестдесетдневен срок актове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1609</c:v>
                </c:pt>
                <c:pt idx="1">
                  <c:v>1621</c:v>
                </c:pt>
                <c:pt idx="2">
                  <c:v>1714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% съотношение на постановените в 1-месечен/шестдесетдневен срок актове срок спрямо всички постановени съдебни актове</c:v>
                </c:pt>
              </c:strCache>
            </c:strRef>
          </c:tx>
          <c:spPr>
            <a:solidFill>
              <a:schemeClr val="dk1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2469135802469077E-2"/>
                  <c:y val="-6.09947426053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037037037037035E-2"/>
                  <c:y val="-4.574605695404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6183E-2"/>
                  <c:y val="-6.0994742605388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0.00%</c:formatCode>
                <c:ptCount val="3"/>
                <c:pt idx="0">
                  <c:v>0.99690000000000001</c:v>
                </c:pt>
                <c:pt idx="1">
                  <c:v>0.99270000000000003</c:v>
                </c:pt>
                <c:pt idx="2">
                  <c:v>0.99939999999999996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0568192"/>
        <c:axId val="348207296"/>
        <c:axId val="0"/>
      </c:bar3DChart>
      <c:catAx>
        <c:axId val="37056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48207296"/>
        <c:crosses val="autoZero"/>
        <c:auto val="1"/>
        <c:lblAlgn val="ctr"/>
        <c:lblOffset val="100"/>
        <c:noMultiLvlLbl val="0"/>
      </c:catAx>
      <c:valAx>
        <c:axId val="34820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0568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79733796370412602"/>
          <c:w val="0.88775007290755326"/>
          <c:h val="0.20266203629587412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210"/>
      <c:rAngAx val="0"/>
      <c:perspective val="30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11598711254306E-2"/>
          <c:y val="3.5607530094253791E-2"/>
          <c:w val="0.93336303276244159"/>
          <c:h val="0.7161805595174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Натовареност по щат спрямо делата за разглеждане</c:v>
                </c:pt>
              </c:strCache>
            </c:strRef>
          </c:tx>
          <c:spPr>
            <a:gradFill>
              <a:gsLst>
                <a:gs pos="0">
                  <a:srgbClr val="6472B9"/>
                </a:gs>
                <a:gs pos="0">
                  <a:schemeClr val="accent6">
                    <a:lumMod val="75000"/>
                  </a:schemeClr>
                </a:gs>
              </a:gsLst>
              <a:path path="circle">
                <a:fillToRect l="-40000" t="-90000" r="140000" b="190000"/>
              </a:path>
            </a:gradFill>
          </c:spPr>
          <c:invertIfNegative val="0"/>
          <c:dLbls>
            <c:dLbl>
              <c:idx val="2"/>
              <c:layout>
                <c:manualLayout>
                  <c:x val="-2.1659386773789379E-2"/>
                  <c:y val="-5.461823771970851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Sheet1!$B$7:$B$9</c:f>
              <c:numCache>
                <c:formatCode>General</c:formatCode>
                <c:ptCount val="3"/>
                <c:pt idx="0">
                  <c:v>22</c:v>
                </c:pt>
                <c:pt idx="1">
                  <c:v>22.25</c:v>
                </c:pt>
                <c:pt idx="2">
                  <c:v>23.32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Действителна натовареност спрямо разгледаните дела</c:v>
                </c:pt>
              </c:strCache>
            </c:strRef>
          </c:tx>
          <c:spPr>
            <a:gradFill>
              <a:gsLst>
                <a:gs pos="1000">
                  <a:srgbClr val="C00000"/>
                </a:gs>
                <a:gs pos="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</c:spPr>
          <c:invertIfNegative val="0"/>
          <c:dLbls>
            <c:dLbl>
              <c:idx val="1"/>
              <c:layout>
                <c:manualLayout>
                  <c:x val="1.701808960797728E-2"/>
                  <c:y val="-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412971658119856E-3"/>
                  <c:y val="5.4618237719708517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23.39</c:v>
                </c:pt>
                <c:pt idx="1">
                  <c:v>22.52</c:v>
                </c:pt>
                <c:pt idx="2">
                  <c:v>23.32</c:v>
                </c:pt>
              </c:numCache>
            </c:numRef>
          </c:val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Натовареност по щат спрямо свършените дела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64945025601416E-2"/>
                  <c:y val="-2.6217056963640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829693386894634E-2"/>
                  <c:y val="1.906695051901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76792442165182E-2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Sheet1!$D$7:$D$9</c:f>
              <c:numCache>
                <c:formatCode>General</c:formatCode>
                <c:ptCount val="3"/>
                <c:pt idx="0">
                  <c:v>19.21</c:v>
                </c:pt>
                <c:pt idx="1">
                  <c:v>19.440000000000001</c:v>
                </c:pt>
                <c:pt idx="2">
                  <c:v>20.420000000000002</c:v>
                </c:pt>
              </c:numCache>
            </c:numRef>
          </c:val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Действителна натовареност спрямо приключените дела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7847661176048664E-2"/>
                  <c:y val="-7.150106444629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12287718518605E-2"/>
                  <c:y val="-2.3833688148764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4890801606839E-2"/>
                  <c:y val="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Sheet1!$E$7:$E$9</c:f>
              <c:numCache>
                <c:formatCode>General</c:formatCode>
                <c:ptCount val="3"/>
                <c:pt idx="0">
                  <c:v>20.43</c:v>
                </c:pt>
                <c:pt idx="1">
                  <c:v>19.670000000000002</c:v>
                </c:pt>
                <c:pt idx="2">
                  <c:v>20.420000000000002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1103744"/>
        <c:axId val="354656832"/>
        <c:axId val="0"/>
      </c:bar3DChart>
      <c:catAx>
        <c:axId val="371103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354656832"/>
        <c:crosses val="autoZero"/>
        <c:auto val="1"/>
        <c:lblAlgn val="ctr"/>
        <c:lblOffset val="100"/>
        <c:noMultiLvlLbl val="0"/>
      </c:catAx>
      <c:valAx>
        <c:axId val="354656832"/>
        <c:scaling>
          <c:orientation val="minMax"/>
        </c:scaling>
        <c:delete val="0"/>
        <c:axPos val="l"/>
        <c:majorGridlines>
          <c:spPr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371103744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1.6376348047098078E-2"/>
          <c:y val="0.83701548176328755"/>
          <c:w val="0.96570008303171007"/>
          <c:h val="0.14868430534745389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6.3963376105764552E-2"/>
          <c:y val="6.9765135642205642E-2"/>
          <c:w val="0.91906131525226009"/>
          <c:h val="0.648526728642044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Натовареност по щат спрямо делата за разглеждане</c:v>
                </c:pt>
              </c:strCache>
            </c:strRef>
          </c:tx>
          <c:spPr>
            <a:gradFill rotWithShape="1">
              <a:gsLst>
                <a:gs pos="55000">
                  <a:srgbClr val="FF0000"/>
                </a:gs>
                <a:gs pos="100000">
                  <a:srgbClr val="00B050"/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864197530864196E-3"/>
                  <c:y val="-4.828750456259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1532E-3"/>
                  <c:y val="-4.574605695404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566E-2"/>
                  <c:y val="-5.082895217115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  (само наказателни дела)</c:v>
                </c:pt>
                <c:pt idx="2">
                  <c:v>2017 година   (само наказателни дела)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30.57</c:v>
                </c:pt>
                <c:pt idx="1">
                  <c:v>22.25</c:v>
                </c:pt>
                <c:pt idx="2">
                  <c:v>23.32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Натовареност по щат спрямо свършените дела</c:v>
                </c:pt>
              </c:strCache>
            </c:strRef>
          </c:tx>
          <c:spPr>
            <a:gradFill rotWithShape="1">
              <a:gsLst>
                <a:gs pos="55000">
                  <a:srgbClr val="92D050"/>
                </a:gs>
                <a:gs pos="100000">
                  <a:srgbClr val="F66054"/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209876543209874E-2"/>
                  <c:y val="-4.3204609345483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382716049382713E-2"/>
                  <c:y val="-3.303881891125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67E-2"/>
                  <c:y val="-8.1326323473850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  (само наказателни дела)</c:v>
                </c:pt>
                <c:pt idx="2">
                  <c:v>2017 година   (само наказателни дела)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27.75</c:v>
                </c:pt>
                <c:pt idx="1">
                  <c:v>19.440000000000001</c:v>
                </c:pt>
                <c:pt idx="2">
                  <c:v>20.420000000000002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1104768"/>
        <c:axId val="354659136"/>
        <c:axId val="0"/>
      </c:bar3DChart>
      <c:catAx>
        <c:axId val="3711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anchor="ctr" anchorCtr="1"/>
          <a:lstStyle/>
          <a:p>
            <a:pPr>
              <a:defRPr sz="1800"/>
            </a:pPr>
            <a:endParaRPr lang="bg-BG"/>
          </a:p>
        </c:txPr>
        <c:crossAx val="354659136"/>
        <c:crosses val="autoZero"/>
        <c:auto val="1"/>
        <c:lblAlgn val="ctr"/>
        <c:lblOffset val="100"/>
        <c:noMultiLvlLbl val="0"/>
      </c:catAx>
      <c:valAx>
        <c:axId val="35465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104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85579125870095607"/>
          <c:w val="0.88775007290755326"/>
          <c:h val="0.14420874129904393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Действителна натовареност спрямо разгледаните дела</c:v>
                </c:pt>
              </c:strCache>
            </c:strRef>
          </c:tx>
          <c:spPr>
            <a:gradFill rotWithShape="1">
              <a:gsLst>
                <a:gs pos="47000">
                  <a:srgbClr val="FF0000"/>
                </a:gs>
                <a:gs pos="100000">
                  <a:srgbClr val="00B050"/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3.0864197530864196E-3"/>
                  <c:y val="-4.828750456259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1532E-3"/>
                  <c:y val="-4.574605695404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34567901234566E-2"/>
                  <c:y val="-5.0828952171156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 (само наказателни дела)</c:v>
                </c:pt>
                <c:pt idx="2">
                  <c:v>2017 година (само наказателни дела)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32.54</c:v>
                </c:pt>
                <c:pt idx="1">
                  <c:v>22.52</c:v>
                </c:pt>
                <c:pt idx="2">
                  <c:v>23.32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Действителна натовареност спрямо приключените дела</c:v>
                </c:pt>
              </c:strCache>
            </c:strRef>
          </c:tx>
          <c:spPr>
            <a:gradFill rotWithShape="1">
              <a:gsLst>
                <a:gs pos="55000">
                  <a:srgbClr val="F66054"/>
                </a:gs>
                <a:gs pos="100000">
                  <a:srgbClr val="0EB24C"/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209876543209874E-2"/>
                  <c:y val="-4.3204609345483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382716049382713E-2"/>
                  <c:y val="-3.303881891125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67E-2"/>
                  <c:y val="-8.1326323473850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 (само наказателни дела)</c:v>
                </c:pt>
                <c:pt idx="2">
                  <c:v>2017 година (само наказателни дела)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29.55</c:v>
                </c:pt>
                <c:pt idx="1">
                  <c:v>19.670000000000002</c:v>
                </c:pt>
                <c:pt idx="2">
                  <c:v>20.420000000000002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1223040"/>
        <c:axId val="354661440"/>
        <c:axId val="0"/>
      </c:bar3DChart>
      <c:catAx>
        <c:axId val="37122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4661440"/>
        <c:crosses val="autoZero"/>
        <c:auto val="1"/>
        <c:lblAlgn val="ctr"/>
        <c:lblOffset val="100"/>
        <c:noMultiLvlLbl val="0"/>
      </c:catAx>
      <c:valAx>
        <c:axId val="35466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1223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4581753669680176E-2"/>
          <c:y val="0.85579125870095607"/>
          <c:w val="0.88775007290755326"/>
          <c:h val="0.14420874129904393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2017</a:t>
            </a:r>
            <a:r>
              <a:rPr lang="bg-BG" dirty="0" smtClean="0">
                <a:solidFill>
                  <a:schemeClr val="bg1"/>
                </a:solidFill>
              </a:rPr>
              <a:t>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902051818803762E-2"/>
          <c:y val="0"/>
          <c:w val="0.92109794818119628"/>
          <c:h val="0.77484796479574003"/>
        </c:manualLayout>
      </c:layout>
      <c:pie3DChart>
        <c:varyColors val="1"/>
        <c:ser>
          <c:idx val="0"/>
          <c:order val="0"/>
          <c:tx>
            <c:strRef>
              <c:f>Sheet1!$B$37</c:f>
              <c:strCache>
                <c:ptCount val="1"/>
                <c:pt idx="0">
                  <c:v>2017</c:v>
                </c:pt>
              </c:strCache>
            </c:strRef>
          </c:tx>
          <c:explosion val="25"/>
          <c:dPt>
            <c:idx val="0"/>
            <c:bubble3D val="0"/>
            <c:explosion val="27"/>
          </c:dPt>
          <c:dLbls>
            <c:dLbl>
              <c:idx val="0"/>
              <c:layout>
                <c:manualLayout>
                  <c:x val="-0.19230032999336411"/>
                  <c:y val="0.10179156736872992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just">
                    <a:defRPr sz="16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811946820723623E-2"/>
                  <c:y val="0.112079415090423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57119028816618E-2"/>
                  <c:y val="-5.1341058891727652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23,5%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Sheet1!$A$38:$A$40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Sheet1!$B$38:$B$40</c:f>
              <c:numCache>
                <c:formatCode>General</c:formatCode>
                <c:ptCount val="3"/>
                <c:pt idx="0">
                  <c:v>70.59</c:v>
                </c:pt>
                <c:pt idx="1">
                  <c:v>5.88</c:v>
                </c:pt>
                <c:pt idx="2">
                  <c:v>23.53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4546506844584836E-2"/>
          <c:y val="0.78963416413870657"/>
          <c:w val="0.8709069863108303"/>
          <c:h val="0.1918317867212537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bg-BG" sz="1800" dirty="0" smtClean="0">
                <a:solidFill>
                  <a:schemeClr val="bg1"/>
                </a:solidFill>
              </a:rPr>
              <a:t>2018 г.</a:t>
            </a:r>
            <a:r>
              <a:rPr lang="bg-BG" sz="1800" dirty="0" smtClean="0">
                <a:solidFill>
                  <a:schemeClr val="tx1"/>
                </a:solidFill>
              </a:rPr>
              <a:t>.</a:t>
            </a:r>
            <a:endParaRPr lang="bg-BG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135598893570228"/>
          <c:y val="1.3778850961004332E-2"/>
        </c:manualLayout>
      </c:layout>
      <c:overlay val="0"/>
    </c:title>
    <c:autoTitleDeleted val="0"/>
    <c:view3D>
      <c:rotX val="30"/>
      <c:rotY val="0"/>
      <c:depthPercent val="120"/>
      <c:rAngAx val="0"/>
      <c:perspective val="5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1711400753451647E-2"/>
          <c:w val="1"/>
          <c:h val="0.67367796807299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1"/>
              </a:solidFill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627055683271662E-2"/>
                  <c:y val="7.8108291787023665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0.14679315145539384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2351248721652004E-2"/>
                  <c:y val="-3.4864615737140316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just">
                    <a:defRPr sz="1600" b="1"/>
                  </a:pPr>
                  <a:endParaRPr lang="bg-BG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143</c:v>
                </c:pt>
                <c:pt idx="1">
                  <c:v>10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legend>
      <c:legendPos val="b"/>
      <c:layout>
        <c:manualLayout>
          <c:xMode val="edge"/>
          <c:yMode val="edge"/>
          <c:x val="3.6165888987365973E-3"/>
          <c:y val="0.75080741896733694"/>
          <c:w val="0.91498202478926838"/>
          <c:h val="0.20234448776524827"/>
        </c:manualLayout>
      </c:layout>
      <c:overlay val="0"/>
      <c:txPr>
        <a:bodyPr/>
        <a:lstStyle/>
        <a:p>
          <a:pPr>
            <a:defRPr lang="bg-BG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bg-BG" sz="1800" dirty="0" smtClean="0">
                <a:solidFill>
                  <a:schemeClr val="bg1"/>
                </a:solidFill>
              </a:rPr>
              <a:t>2019 г.</a:t>
            </a:r>
            <a:r>
              <a:rPr lang="bg-BG" sz="1800" dirty="0" smtClean="0">
                <a:solidFill>
                  <a:schemeClr val="tx1"/>
                </a:solidFill>
              </a:rPr>
              <a:t>.</a:t>
            </a:r>
            <a:endParaRPr lang="bg-BG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135598893570228"/>
          <c:y val="1.3778850961004332E-2"/>
        </c:manualLayout>
      </c:layout>
      <c:overlay val="0"/>
    </c:title>
    <c:autoTitleDeleted val="0"/>
    <c:view3D>
      <c:rotX val="30"/>
      <c:rotY val="0"/>
      <c:depthPercent val="120"/>
      <c:rAngAx val="0"/>
      <c:perspective val="5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1711391042020973E-2"/>
          <c:w val="1"/>
          <c:h val="0.67367796807299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1"/>
              </a:solidFill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627055683271662E-2"/>
                  <c:y val="7.8108291787023665E-2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0.14679315145539384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2351248721652004E-2"/>
                  <c:y val="-3.4864615737140316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just">
                    <a:defRPr sz="1600" b="1"/>
                  </a:pPr>
                  <a:endParaRPr lang="bg-BG"/>
                </a:p>
              </c:txPr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154</c:v>
                </c:pt>
                <c:pt idx="1">
                  <c:v>7</c:v>
                </c:pt>
                <c:pt idx="2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ln>
          <a:noFill/>
        </a:ln>
      </c:spPr>
    </c:plotArea>
    <c:legend>
      <c:legendPos val="b"/>
      <c:layout>
        <c:manualLayout>
          <c:xMode val="edge"/>
          <c:yMode val="edge"/>
          <c:x val="3.6165888987365973E-3"/>
          <c:y val="0.75080741896733694"/>
          <c:w val="0.91498202478926838"/>
          <c:h val="0.20234448776524827"/>
        </c:manualLayout>
      </c:layout>
      <c:overlay val="0"/>
      <c:txPr>
        <a:bodyPr/>
        <a:lstStyle/>
        <a:p>
          <a:pPr>
            <a:defRPr lang="bg-BG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000" dirty="0">
                <a:solidFill>
                  <a:schemeClr val="tx1"/>
                </a:solidFill>
              </a:rPr>
              <a:t>наказателни</a:t>
            </a:r>
            <a:r>
              <a:rPr lang="bg-BG" dirty="0">
                <a:solidFill>
                  <a:schemeClr val="tx1"/>
                </a:solidFill>
              </a:rPr>
              <a:t>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постъпили дела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10000">
                  <a:srgbClr val="9CB86E"/>
                </a:gs>
                <a:gs pos="86000">
                  <a:srgbClr val="156B13"/>
                </a:gs>
              </a:gsLst>
              <a:lin ang="5400000" scaled="0"/>
              <a:tileRect/>
            </a:gradFill>
          </c:spPr>
          <c:invertIfNegative val="0"/>
          <c:dLbls>
            <c:dLbl>
              <c:idx val="0"/>
              <c:layout>
                <c:manualLayout>
                  <c:x val="1.5432098765432098E-3"/>
                  <c:y val="-4.5853000674308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345679012345678E-2"/>
                  <c:y val="-2.697256571856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5166E-3"/>
                  <c:y val="-5.3944706675657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4728</c:v>
                </c:pt>
                <c:pt idx="1">
                  <c:v>5305</c:v>
                </c:pt>
                <c:pt idx="2">
                  <c:v>4865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163072"/>
        <c:axId val="453361664"/>
        <c:axId val="0"/>
      </c:bar3DChart>
      <c:catAx>
        <c:axId val="37216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3361664"/>
        <c:crosses val="autoZero"/>
        <c:auto val="1"/>
        <c:lblAlgn val="ctr"/>
        <c:lblOffset val="100"/>
        <c:noMultiLvlLbl val="0"/>
      </c:catAx>
      <c:valAx>
        <c:axId val="453361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1630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0"/>
      <c:hPercent val="70"/>
      <c:rotY val="10"/>
      <c:depthPercent val="17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Колона1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0">
                  <c:v>29.9</c:v>
                </c:pt>
                <c:pt idx="1">
                  <c:v>32.08</c:v>
                </c:pt>
                <c:pt idx="2">
                  <c:v>30.61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3506816"/>
        <c:axId val="148596416"/>
        <c:axId val="0"/>
      </c:bar3DChart>
      <c:catAx>
        <c:axId val="35350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8596416"/>
        <c:crosses val="autoZero"/>
        <c:auto val="1"/>
        <c:lblAlgn val="ctr"/>
        <c:lblOffset val="100"/>
        <c:noMultiLvlLbl val="0"/>
      </c:catAx>
      <c:valAx>
        <c:axId val="148596416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0.00" sourceLinked="1"/>
        <c:majorTickMark val="out"/>
        <c:minorTickMark val="none"/>
        <c:tickLblPos val="nextTo"/>
        <c:spPr>
          <a:noFill/>
        </c:spPr>
        <c:crossAx val="3535068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граждански дела по общия ред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467787114845937E-3"/>
                  <c:y val="-6.414141414141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</c:f>
              <c:numCache>
                <c:formatCode>General</c:formatCode>
                <c:ptCount val="1"/>
              </c:numCache>
            </c:numRef>
          </c:cat>
          <c:val>
            <c:numRef>
              <c:f>Лист1!$B$3</c:f>
              <c:numCache>
                <c:formatCode>General</c:formatCode>
                <c:ptCount val="1"/>
                <c:pt idx="0">
                  <c:v>1387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производства по чл.310 от ГПК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162931839402373E-2"/>
                  <c:y val="-5.4273504273504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</c:f>
              <c:numCache>
                <c:formatCode>General</c:formatCode>
                <c:ptCount val="1"/>
              </c:numCache>
            </c:numRef>
          </c:cat>
          <c:val>
            <c:numRef>
              <c:f>Лист1!$C$3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частни граждански дела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9953494218200099E-2"/>
                  <c:y val="-6.7063465121717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</c:f>
              <c:numCache>
                <c:formatCode>General</c:formatCode>
                <c:ptCount val="1"/>
              </c:numCache>
            </c:numRef>
          </c:cat>
          <c:val>
            <c:numRef>
              <c:f>Лист1!$D$3</c:f>
              <c:numCache>
                <c:formatCode>General</c:formatCode>
                <c:ptCount val="1"/>
                <c:pt idx="0">
                  <c:v>637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дела по чл.410 и чл.417 от ГПК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9290382819794582E-3"/>
                  <c:y val="-6.4141414141414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Лист1!$A$3</c:f>
              <c:numCache>
                <c:formatCode>General</c:formatCode>
                <c:ptCount val="1"/>
              </c:numCache>
            </c:numRef>
          </c:cat>
          <c:val>
            <c:numRef>
              <c:f>Лист1!$E$3</c:f>
              <c:numCache>
                <c:formatCode>General</c:formatCode>
                <c:ptCount val="1"/>
                <c:pt idx="0">
                  <c:v>2626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277760"/>
        <c:axId val="453363968"/>
        <c:axId val="0"/>
      </c:bar3DChart>
      <c:catAx>
        <c:axId val="37227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3363968"/>
        <c:crosses val="autoZero"/>
        <c:auto val="1"/>
        <c:lblAlgn val="ctr"/>
        <c:lblOffset val="100"/>
        <c:noMultiLvlLbl val="0"/>
      </c:catAx>
      <c:valAx>
        <c:axId val="45336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277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47234373481089E-2"/>
          <c:y val="0.81566769260944005"/>
          <c:w val="0.89112034606785273"/>
          <c:h val="0.17893780976305251"/>
        </c:manualLayout>
      </c:layout>
      <c:overlay val="0"/>
    </c:legend>
    <c:plotVisOnly val="1"/>
    <c:dispBlanksAs val="gap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2000"/>
      </a:pPr>
      <a:endParaRPr lang="bg-BG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8.1748362719222173E-2"/>
          <c:y val="6.4082791970482819E-2"/>
          <c:w val="0.59340364538162593"/>
          <c:h val="0.85764958864219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Вещни искове</c:v>
                </c:pt>
              </c:strCache>
            </c:strRef>
          </c:tx>
          <c:spPr>
            <a:gradFill>
              <a:gsLst>
                <a:gs pos="0">
                  <a:schemeClr val="tx1"/>
                </a:gs>
                <a:gs pos="0">
                  <a:srgbClr val="FF7A00"/>
                </a:gs>
                <a:gs pos="1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2019г.</c:v>
                </c:pt>
                <c:pt idx="1">
                  <c:v>2018г.</c:v>
                </c:pt>
                <c:pt idx="2">
                  <c:v>2017г.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37</c:v>
                </c:pt>
                <c:pt idx="1">
                  <c:v>40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Делби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2019г.</c:v>
                </c:pt>
                <c:pt idx="1">
                  <c:v>2018г.</c:v>
                </c:pt>
                <c:pt idx="2">
                  <c:v>2017г.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49</c:v>
                </c:pt>
                <c:pt idx="1">
                  <c:v>53</c:v>
                </c:pt>
                <c:pt idx="2">
                  <c:v>53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Облигационни искове, в т.ч. по чл. 422 от ГПК</c:v>
                </c:pt>
              </c:strCache>
            </c:strRef>
          </c:tx>
          <c:spPr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2019г.</c:v>
                </c:pt>
                <c:pt idx="1">
                  <c:v>2018г.</c:v>
                </c:pt>
                <c:pt idx="2">
                  <c:v>2017г.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232</c:v>
                </c:pt>
                <c:pt idx="1">
                  <c:v>205</c:v>
                </c:pt>
                <c:pt idx="2">
                  <c:v>308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Установителни искове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2700000" scaled="0"/>
            </a:gradFill>
          </c:spPr>
          <c:invertIfNegative val="0"/>
          <c:cat>
            <c:strRef>
              <c:f>Лист1!$A$3:$A$5</c:f>
              <c:strCache>
                <c:ptCount val="3"/>
                <c:pt idx="0">
                  <c:v>2019г.</c:v>
                </c:pt>
                <c:pt idx="1">
                  <c:v>2018г.</c:v>
                </c:pt>
                <c:pt idx="2">
                  <c:v>2017г.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432</c:v>
                </c:pt>
                <c:pt idx="1">
                  <c:v>419</c:v>
                </c:pt>
                <c:pt idx="2">
                  <c:v>205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Искове по КТ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Лист1!$A$3:$A$5</c:f>
              <c:strCache>
                <c:ptCount val="3"/>
                <c:pt idx="0">
                  <c:v>2019г.</c:v>
                </c:pt>
                <c:pt idx="1">
                  <c:v>2018г.</c:v>
                </c:pt>
                <c:pt idx="2">
                  <c:v>2017г.</c:v>
                </c:pt>
              </c:strCache>
            </c:strRef>
          </c:cat>
          <c:val>
            <c:numRef>
              <c:f>Лист1!$F$3:$F$5</c:f>
              <c:numCache>
                <c:formatCode>General</c:formatCode>
                <c:ptCount val="3"/>
                <c:pt idx="0">
                  <c:v>202</c:v>
                </c:pt>
                <c:pt idx="1">
                  <c:v>57</c:v>
                </c:pt>
                <c:pt idx="2">
                  <c:v>54</c:v>
                </c:pt>
              </c:numCache>
            </c:numRef>
          </c:val>
        </c:ser>
        <c:ser>
          <c:idx val="5"/>
          <c:order val="5"/>
          <c:tx>
            <c:strRef>
              <c:f>Лист1!$G$2</c:f>
              <c:strCache>
                <c:ptCount val="1"/>
                <c:pt idx="0">
                  <c:v>Дела от административен характер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2019г.</c:v>
                </c:pt>
                <c:pt idx="1">
                  <c:v>2018г.</c:v>
                </c:pt>
                <c:pt idx="2">
                  <c:v>2017г.</c:v>
                </c:pt>
              </c:strCache>
            </c:strRef>
          </c:cat>
          <c:val>
            <c:numRef>
              <c:f>Лист1!$G$3:$G$5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Лист1!$H$2</c:f>
              <c:strCache>
                <c:ptCount val="1"/>
                <c:pt idx="0">
                  <c:v>Издръжка и изменение  на издръжка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2019г.</c:v>
                </c:pt>
                <c:pt idx="1">
                  <c:v>2018г.</c:v>
                </c:pt>
                <c:pt idx="2">
                  <c:v>2017г.</c:v>
                </c:pt>
              </c:strCache>
            </c:strRef>
          </c:cat>
          <c:val>
            <c:numRef>
              <c:f>Лист1!$H$3:$H$5</c:f>
              <c:numCache>
                <c:formatCode>General</c:formatCode>
                <c:ptCount val="3"/>
                <c:pt idx="0">
                  <c:v>41</c:v>
                </c:pt>
                <c:pt idx="1">
                  <c:v>41</c:v>
                </c:pt>
                <c:pt idx="2">
                  <c:v>49</c:v>
                </c:pt>
              </c:numCache>
            </c:numRef>
          </c:val>
        </c:ser>
        <c:ser>
          <c:idx val="7"/>
          <c:order val="7"/>
          <c:tx>
            <c:strRef>
              <c:f>Лист1!$I$2</c:f>
              <c:strCache>
                <c:ptCount val="1"/>
                <c:pt idx="0">
                  <c:v>Дела по чл. 410 и чл. 417 от  ГПК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"/>
                    <a:satMod val="255000"/>
                  </a:schemeClr>
                </a:gs>
                <a:gs pos="55000">
                  <a:schemeClr val="accent3">
                    <a:tint val="12000"/>
                    <a:satMod val="255000"/>
                  </a:schemeClr>
                </a:gs>
                <a:gs pos="100000">
                  <a:schemeClr val="accent3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cat>
            <c:strRef>
              <c:f>Лист1!$A$3:$A$5</c:f>
              <c:strCache>
                <c:ptCount val="3"/>
                <c:pt idx="0">
                  <c:v>2019г.</c:v>
                </c:pt>
                <c:pt idx="1">
                  <c:v>2018г.</c:v>
                </c:pt>
                <c:pt idx="2">
                  <c:v>2017г.</c:v>
                </c:pt>
              </c:strCache>
            </c:strRef>
          </c:cat>
          <c:val>
            <c:numRef>
              <c:f>Лист1!$I$3:$I$5</c:f>
              <c:numCache>
                <c:formatCode>General</c:formatCode>
                <c:ptCount val="3"/>
                <c:pt idx="0">
                  <c:v>2626</c:v>
                </c:pt>
                <c:pt idx="1">
                  <c:v>3307</c:v>
                </c:pt>
                <c:pt idx="2">
                  <c:v>3009</c:v>
                </c:pt>
              </c:numCache>
            </c:numRef>
          </c:val>
        </c:ser>
        <c:ser>
          <c:idx val="8"/>
          <c:order val="8"/>
          <c:tx>
            <c:strRef>
              <c:f>Лист1!$J$2</c:f>
              <c:strCache>
                <c:ptCount val="1"/>
                <c:pt idx="0">
                  <c:v>Частни граждански дела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5">
                  <a:satMod val="115000"/>
                </a:schemeClr>
              </a:contourClr>
            </a:sp3d>
          </c:spPr>
          <c:invertIfNegative val="0"/>
          <c:cat>
            <c:strRef>
              <c:f>Лист1!$A$3:$A$5</c:f>
              <c:strCache>
                <c:ptCount val="3"/>
                <c:pt idx="0">
                  <c:v>2019г.</c:v>
                </c:pt>
                <c:pt idx="1">
                  <c:v>2018г.</c:v>
                </c:pt>
                <c:pt idx="2">
                  <c:v>2017г.</c:v>
                </c:pt>
              </c:strCache>
            </c:strRef>
          </c:cat>
          <c:val>
            <c:numRef>
              <c:f>Лист1!$J$3:$J$5</c:f>
              <c:numCache>
                <c:formatCode>General</c:formatCode>
                <c:ptCount val="3"/>
                <c:pt idx="0">
                  <c:v>637</c:v>
                </c:pt>
                <c:pt idx="1">
                  <c:v>636</c:v>
                </c:pt>
                <c:pt idx="2">
                  <c:v>670</c:v>
                </c:pt>
              </c:numCache>
            </c:numRef>
          </c:val>
        </c:ser>
        <c:ser>
          <c:idx val="9"/>
          <c:order val="9"/>
          <c:tx>
            <c:strRef>
              <c:f>Лист1!$K$2</c:f>
              <c:strCache>
                <c:ptCount val="1"/>
                <c:pt idx="0">
                  <c:v>Други - искове по СК  /с изключение  на издръжка,изменение/, ЗЗДН, ЗЛС, ЗГР, ЗЗДет. </c:v>
                </c:pt>
              </c:strCache>
            </c:strRef>
          </c:tx>
          <c:invertIfNegative val="0"/>
          <c:cat>
            <c:strRef>
              <c:f>Лист1!$A$3:$A$5</c:f>
              <c:strCache>
                <c:ptCount val="3"/>
                <c:pt idx="0">
                  <c:v>2019г.</c:v>
                </c:pt>
                <c:pt idx="1">
                  <c:v>2018г.</c:v>
                </c:pt>
                <c:pt idx="2">
                  <c:v>2017г.</c:v>
                </c:pt>
              </c:strCache>
            </c:strRef>
          </c:cat>
          <c:val>
            <c:numRef>
              <c:f>Лист1!$K$3:$K$5</c:f>
              <c:numCache>
                <c:formatCode>General</c:formatCode>
                <c:ptCount val="3"/>
                <c:pt idx="0">
                  <c:v>472</c:v>
                </c:pt>
                <c:pt idx="1">
                  <c:v>545</c:v>
                </c:pt>
                <c:pt idx="2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512256"/>
        <c:axId val="453366272"/>
        <c:axId val="0"/>
      </c:bar3DChart>
      <c:catAx>
        <c:axId val="372512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3366272"/>
        <c:crosses val="autoZero"/>
        <c:auto val="1"/>
        <c:lblAlgn val="ctr"/>
        <c:lblOffset val="100"/>
        <c:noMultiLvlLbl val="0"/>
      </c:catAx>
      <c:valAx>
        <c:axId val="453366272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37251225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 algn="just">
              <a:defRPr sz="1100"/>
            </a:pPr>
            <a:endParaRPr lang="bg-BG"/>
          </a:p>
        </c:txPr>
      </c:legendEntry>
      <c:layout>
        <c:manualLayout>
          <c:xMode val="edge"/>
          <c:yMode val="edge"/>
          <c:x val="0.6916329912662732"/>
          <c:y val="0"/>
          <c:w val="0.29908443540183111"/>
          <c:h val="0.98581005619258677"/>
        </c:manualLayout>
      </c:layout>
      <c:overlay val="0"/>
      <c:txPr>
        <a:bodyPr/>
        <a:lstStyle/>
        <a:p>
          <a:pPr algn="just">
            <a:defRPr sz="1100"/>
          </a:pPr>
          <a:endParaRPr lang="bg-BG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2017</a:t>
            </a:r>
            <a:r>
              <a:rPr lang="bg-BG" dirty="0" smtClean="0">
                <a:solidFill>
                  <a:schemeClr val="bg1"/>
                </a:solidFill>
              </a:rPr>
              <a:t> 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0038160316926811"/>
          <c:w val="1"/>
          <c:h val="0.45696733414993268"/>
        </c:manualLayout>
      </c:layout>
      <c:pie3DChart>
        <c:varyColors val="1"/>
        <c:ser>
          <c:idx val="1"/>
          <c:order val="1"/>
          <c:tx>
            <c:strRef>
              <c:f>Sheet1!$A$95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-3.6496114252887887E-2"/>
                  <c:y val="-8.966549426997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214902258334932E-2"/>
                  <c:y val="-4.0783443189856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Sheet1!$B$93:$J$93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Sheet1!$B$95:$J$95</c:f>
              <c:numCache>
                <c:formatCode>0.00%</c:formatCode>
                <c:ptCount val="9"/>
                <c:pt idx="0">
                  <c:v>1.0699999999999999E-2</c:v>
                </c:pt>
                <c:pt idx="1">
                  <c:v>1.09E-2</c:v>
                </c:pt>
                <c:pt idx="2">
                  <c:v>0.10489999999999999</c:v>
                </c:pt>
                <c:pt idx="3">
                  <c:v>1.17E-2</c:v>
                </c:pt>
                <c:pt idx="4">
                  <c:v>1E-3</c:v>
                </c:pt>
                <c:pt idx="5" formatCode="0%">
                  <c:v>0.01</c:v>
                </c:pt>
                <c:pt idx="6">
                  <c:v>0.61839999999999995</c:v>
                </c:pt>
                <c:pt idx="7">
                  <c:v>0.13780000000000001</c:v>
                </c:pt>
                <c:pt idx="8">
                  <c:v>9.4600000000000004E-2</c:v>
                </c:pt>
              </c:numCache>
            </c:numRef>
          </c:val>
        </c:ser>
        <c:ser>
          <c:idx val="0"/>
          <c:order val="0"/>
          <c:tx>
            <c:strRef>
              <c:f>Sheet1!$A$94</c:f>
              <c:strCache>
                <c:ptCount val="1"/>
                <c:pt idx="0">
                  <c:v>4865</c:v>
                </c:pt>
              </c:strCache>
            </c:strRef>
          </c:tx>
          <c:explosion val="25"/>
          <c:cat>
            <c:strRef>
              <c:f>Sheet1!$B$93:$J$93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Sheet1!$B$94:$J$94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7240950500449453E-2"/>
          <c:y val="0.49259927518602009"/>
          <c:w val="0.93275908619972459"/>
          <c:h val="0.4980578810511912"/>
        </c:manualLayout>
      </c:layout>
      <c:overlay val="0"/>
      <c:txPr>
        <a:bodyPr/>
        <a:lstStyle/>
        <a:p>
          <a:pPr>
            <a:defRPr sz="10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</a:t>
            </a:r>
            <a:r>
              <a:rPr lang="bg-BG" dirty="0" smtClean="0">
                <a:solidFill>
                  <a:schemeClr val="bg1"/>
                </a:solidFill>
              </a:rPr>
              <a:t>9 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688859357507275E-2"/>
          <c:w val="1"/>
          <c:h val="0.51039788314118939"/>
        </c:manualLayout>
      </c:layout>
      <c:pie3DChart>
        <c:varyColors val="1"/>
        <c:ser>
          <c:idx val="1"/>
          <c:order val="1"/>
          <c:tx>
            <c:strRef>
              <c:f>Sheet1!$A$107</c:f>
              <c:strCache>
                <c:ptCount val="1"/>
                <c:pt idx="0">
                  <c:v>2019</c:v>
                </c:pt>
              </c:strCache>
            </c:strRef>
          </c:tx>
          <c:explosion val="33"/>
          <c:dLbls>
            <c:dLbl>
              <c:idx val="1"/>
              <c:layout>
                <c:manualLayout>
                  <c:x val="0.12015574334914363"/>
                  <c:y val="-2.76774802799688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094893858652922"/>
                  <c:y val="-0.100885692188047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947718128047936E-3"/>
                  <c:y val="6.92921584211440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6.7301861777295871E-4"/>
                  <c:y val="-5.3365153159620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Sheet1!$B$105:$J$105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Установителни искове</c:v>
                </c:pt>
                <c:pt idx="4">
                  <c:v>Искове по КТ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Sheet1!$B$107:$J$107</c:f>
              <c:numCache>
                <c:formatCode>General</c:formatCode>
                <c:ptCount val="9"/>
                <c:pt idx="0">
                  <c:v>37</c:v>
                </c:pt>
                <c:pt idx="1">
                  <c:v>49</c:v>
                </c:pt>
                <c:pt idx="2">
                  <c:v>232</c:v>
                </c:pt>
                <c:pt idx="3">
                  <c:v>432</c:v>
                </c:pt>
                <c:pt idx="4">
                  <c:v>202</c:v>
                </c:pt>
                <c:pt idx="5">
                  <c:v>41</c:v>
                </c:pt>
                <c:pt idx="6">
                  <c:v>2626</c:v>
                </c:pt>
                <c:pt idx="7">
                  <c:v>637</c:v>
                </c:pt>
                <c:pt idx="8">
                  <c:v>472</c:v>
                </c:pt>
              </c:numCache>
            </c:numRef>
          </c:val>
        </c:ser>
        <c:ser>
          <c:idx val="0"/>
          <c:order val="0"/>
          <c:tx>
            <c:strRef>
              <c:f>Sheet1!$A$106</c:f>
              <c:strCache>
                <c:ptCount val="1"/>
                <c:pt idx="0">
                  <c:v>4801 броя</c:v>
                </c:pt>
              </c:strCache>
            </c:strRef>
          </c:tx>
          <c:explosion val="25"/>
          <c:cat>
            <c:strRef>
              <c:f>Sheet1!$B$105:$J$105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Установителни искове</c:v>
                </c:pt>
                <c:pt idx="4">
                  <c:v>Искове по КТ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Sheet1!$B$106:$J$106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2407670685908151E-2"/>
          <c:y val="0.512579620782876"/>
          <c:w val="0.91272983160242349"/>
          <c:h val="0.48277915701674173"/>
        </c:manualLayout>
      </c:layout>
      <c:overlay val="0"/>
      <c:txPr>
        <a:bodyPr/>
        <a:lstStyle/>
        <a:p>
          <a:pPr>
            <a:defRPr sz="105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2018</a:t>
            </a:r>
            <a:r>
              <a:rPr lang="bg-BG" dirty="0" smtClean="0">
                <a:solidFill>
                  <a:schemeClr val="bg1"/>
                </a:solidFill>
              </a:rPr>
              <a:t> 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6.4688859357507275E-2"/>
          <c:w val="1"/>
          <c:h val="0.51039788314118939"/>
        </c:manualLayout>
      </c:layout>
      <c:pie3DChart>
        <c:varyColors val="1"/>
        <c:ser>
          <c:idx val="1"/>
          <c:order val="1"/>
          <c:tx>
            <c:strRef>
              <c:f>Sheet1!$A$107</c:f>
              <c:strCache>
                <c:ptCount val="1"/>
                <c:pt idx="0">
                  <c:v>2018</c:v>
                </c:pt>
              </c:strCache>
            </c:strRef>
          </c:tx>
          <c:explosion val="33"/>
          <c:dLbls>
            <c:dLbl>
              <c:idx val="1"/>
              <c:layout>
                <c:manualLayout>
                  <c:x val="0.12015574334914363"/>
                  <c:y val="-2.76774802799688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094893858652922"/>
                  <c:y val="-0.100885692188047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949323994470682E-3"/>
                  <c:y val="5.57252897826167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6.7301861777295871E-4"/>
                  <c:y val="-5.33651531596204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Sheet1!$B$105:$J$105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Sheet1!$B$107:$J$107</c:f>
              <c:numCache>
                <c:formatCode>General</c:formatCode>
                <c:ptCount val="9"/>
                <c:pt idx="0">
                  <c:v>40</c:v>
                </c:pt>
                <c:pt idx="1">
                  <c:v>53</c:v>
                </c:pt>
                <c:pt idx="2">
                  <c:v>619</c:v>
                </c:pt>
                <c:pt idx="3">
                  <c:v>62</c:v>
                </c:pt>
                <c:pt idx="4">
                  <c:v>2</c:v>
                </c:pt>
                <c:pt idx="5">
                  <c:v>41</c:v>
                </c:pt>
                <c:pt idx="6">
                  <c:v>3307</c:v>
                </c:pt>
                <c:pt idx="7">
                  <c:v>636</c:v>
                </c:pt>
                <c:pt idx="8">
                  <c:v>545</c:v>
                </c:pt>
              </c:numCache>
            </c:numRef>
          </c:val>
        </c:ser>
        <c:ser>
          <c:idx val="0"/>
          <c:order val="0"/>
          <c:tx>
            <c:strRef>
              <c:f>Sheet1!$A$106</c:f>
              <c:strCache>
                <c:ptCount val="1"/>
                <c:pt idx="0">
                  <c:v>4801 броя</c:v>
                </c:pt>
              </c:strCache>
            </c:strRef>
          </c:tx>
          <c:explosion val="25"/>
          <c:cat>
            <c:strRef>
              <c:f>Sheet1!$B$105:$J$105</c:f>
              <c:strCache>
                <c:ptCount val="9"/>
                <c:pt idx="0">
                  <c:v>Вещни искове</c:v>
                </c:pt>
                <c:pt idx="1">
                  <c:v>Делби</c:v>
                </c:pt>
                <c:pt idx="2">
                  <c:v>Облигационни искове, в т.ч. по чл. 422 от ГПК</c:v>
                </c:pt>
                <c:pt idx="3">
                  <c:v>Искове по КТ, в т.ч. по чл. 422 от ГПК</c:v>
                </c:pt>
                <c:pt idx="4">
                  <c:v>Дела от административен характер</c:v>
                </c:pt>
                <c:pt idx="5">
                  <c:v>Издръжка и изменение  на издръжка</c:v>
                </c:pt>
                <c:pt idx="6">
                  <c:v>Дела по чл. 410 и чл. 417 от  ГПК </c:v>
                </c:pt>
                <c:pt idx="7">
                  <c:v>Частни граждански дела</c:v>
                </c:pt>
                <c:pt idx="8">
                  <c:v>Други - искове по СК  /с изключение  на издръжка,изменение/, ЗЗДН, ЗЛС, ЗГР, ЗЗДет. </c:v>
                </c:pt>
              </c:strCache>
            </c:strRef>
          </c:cat>
          <c:val>
            <c:numRef>
              <c:f>Sheet1!$B$106:$J$106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2407670685908151E-2"/>
          <c:y val="0.512579620782876"/>
          <c:w val="0.91272983160242349"/>
          <c:h val="0.48277915701674173"/>
        </c:manualLayout>
      </c:layout>
      <c:overlay val="0"/>
      <c:txPr>
        <a:bodyPr/>
        <a:lstStyle/>
        <a:p>
          <a:pPr>
            <a:defRPr sz="105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несвършени дела в началото на периода</c:v>
                </c:pt>
              </c:strCache>
            </c:strRef>
          </c:tx>
          <c:spPr>
            <a:solidFill>
              <a:schemeClr val="accent1"/>
            </a:solidFill>
            <a:effectLst>
              <a:outerShdw blurRad="50800" dist="50800" dir="5400000" algn="ctr" rotWithShape="0">
                <a:srgbClr val="92D050"/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2.9812364032439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2359273024329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317326767064709E-3"/>
                  <c:y val="-2.732800036306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739</c:v>
                </c:pt>
                <c:pt idx="1">
                  <c:v>574</c:v>
                </c:pt>
                <c:pt idx="2">
                  <c:v>467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постъпили дела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1.2253861413651767E-2"/>
                  <c:y val="-2.4843636693699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4728</c:v>
                </c:pt>
                <c:pt idx="1">
                  <c:v>5305</c:v>
                </c:pt>
                <c:pt idx="2">
                  <c:v>4865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Брой дела за разглеждане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912524797184122E-2"/>
                  <c:y val="-7.4530910081097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380792120477593E-2"/>
                  <c:y val="-7.45309100810979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39455504009892E-2"/>
                  <c:y val="-7.4530910081098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5467</c:v>
                </c:pt>
                <c:pt idx="1">
                  <c:v>5879</c:v>
                </c:pt>
                <c:pt idx="2">
                  <c:v>5332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% на постъпилите дела  спрямо броя на делата за разглеждане</c:v>
                </c:pt>
              </c:strCache>
            </c:strRef>
          </c:tx>
          <c:spPr>
            <a:solidFill>
              <a:srgbClr val="7030A0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8580246913580189E-2"/>
                  <c:y val="-3.5064059339177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09876543209874E-2"/>
                  <c:y val="-3.5064271719912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098765432098762E-2"/>
                  <c:y val="-3.2366824005394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Лист1!$E$3:$E$5</c:f>
              <c:numCache>
                <c:formatCode>0.0000</c:formatCode>
                <c:ptCount val="3"/>
                <c:pt idx="0">
                  <c:v>0.86480000000000001</c:v>
                </c:pt>
                <c:pt idx="1">
                  <c:v>0.90236434767817653</c:v>
                </c:pt>
                <c:pt idx="2">
                  <c:v>0.9124156039009752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752384"/>
        <c:axId val="453368576"/>
        <c:axId val="0"/>
      </c:bar3DChart>
      <c:catAx>
        <c:axId val="37275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53368576"/>
        <c:crosses val="autoZero"/>
        <c:auto val="1"/>
        <c:lblAlgn val="ctr"/>
        <c:lblOffset val="100"/>
        <c:noMultiLvlLbl val="0"/>
      </c:catAx>
      <c:valAx>
        <c:axId val="45336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7523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depthPercent val="1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7.7852264994653447E-2"/>
          <c:y val="9.894797202945721E-2"/>
          <c:w val="0.90517242636337125"/>
          <c:h val="0.704267897059057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Column1</c:v>
                </c:pt>
              </c:strCache>
            </c:strRef>
          </c:tx>
          <c:spPr>
            <a:gradFill flip="none" rotWithShape="1">
              <a:gsLst>
                <a:gs pos="0">
                  <a:srgbClr val="03D4A8"/>
                </a:gs>
                <a:gs pos="2000">
                  <a:srgbClr val="0087E6"/>
                </a:gs>
                <a:gs pos="100000">
                  <a:srgbClr val="005CBF"/>
                </a:gs>
              </a:gsLst>
              <a:path path="rect">
                <a:fillToRect l="100000" t="100000"/>
              </a:path>
              <a:tileRect r="-100000" b="-100000"/>
            </a:gradFill>
          </c:spPr>
          <c:invertIfNegative val="0"/>
          <c:dLbls>
            <c:dLbl>
              <c:idx val="0"/>
              <c:layout>
                <c:manualLayout>
                  <c:x val="1.697530864197528E-2"/>
                  <c:y val="-4.5853000674308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2"/>
                  <c:y val="-4.315576534052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4.045853000674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1682</c:v>
                </c:pt>
                <c:pt idx="1">
                  <c:v>1415</c:v>
                </c:pt>
                <c:pt idx="2">
                  <c:v>1083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2753408"/>
        <c:axId val="508003456"/>
        <c:axId val="0"/>
      </c:bar3DChart>
      <c:catAx>
        <c:axId val="37275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8003456"/>
        <c:crosses val="autoZero"/>
        <c:auto val="1"/>
        <c:lblAlgn val="ctr"/>
        <c:lblOffset val="100"/>
        <c:noMultiLvlLbl val="0"/>
      </c:catAx>
      <c:valAx>
        <c:axId val="508003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275340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239099116491611E-2"/>
          <c:y val="4.9765394032697655E-2"/>
          <c:w val="0.56997628678780687"/>
          <c:h val="0.7175279586539447"/>
        </c:manualLayout>
      </c:layout>
      <c:pie3DChart>
        <c:varyColors val="1"/>
        <c:ser>
          <c:idx val="0"/>
          <c:order val="0"/>
          <c:tx>
            <c:strRef>
              <c:f>Sheet1!$B$65</c:f>
              <c:strCache>
                <c:ptCount val="1"/>
                <c:pt idx="0">
                  <c:v>Брой отложени заседания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9120677412654519E-2"/>
                  <c:y val="-0.10396884000459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1597647516282691E-3"/>
                  <c:y val="2.165752544586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083345484592202E-2"/>
                  <c:y val="9.1476205393408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751239428404782E-2"/>
                  <c:y val="7.178511317238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545567400723575E-3"/>
                  <c:y val="7.198514739343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820202126903934E-2"/>
                  <c:y val="3.193205805415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605169145523476E-2"/>
                  <c:y val="-7.591613084777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557281034315155E-2"/>
                  <c:y val="-1.0124402015493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7714895013123358E-2"/>
                  <c:y val="-0.12121566732681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0239744337513365E-2"/>
                  <c:y val="-5.2949915313181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1026052299018178E-3"/>
                  <c:y val="-4.9414625599311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9189511033343053E-2"/>
                  <c:y val="-7.420731545441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5.5277291727422965E-3"/>
                  <c:y val="-6.1395447618946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3.2176533488869445E-2"/>
                  <c:y val="-6.0046829952055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Sheet1!$A$66:$A$91</c:f>
              <c:strCache>
                <c:ptCount val="26"/>
                <c:pt idx="0">
                  <c:v>За събиране на доказателства</c:v>
                </c:pt>
                <c:pt idx="1">
                  <c:v>За изготвяне на експертиза</c:v>
                </c:pt>
                <c:pt idx="2">
                  <c:v>Поради нередовно призоваване </c:v>
                </c:pt>
                <c:pt idx="3">
                  <c:v>Поради отменен ход по същество</c:v>
                </c:pt>
                <c:pt idx="4">
                  <c:v>Поради спиране на производството по делото по чл.229 от ГПК</c:v>
                </c:pt>
                <c:pt idx="5">
                  <c:v>Поради постигната спогодба</c:v>
                </c:pt>
                <c:pt idx="6">
                  <c:v>Оставяне без движение на исковата молба</c:v>
                </c:pt>
                <c:pt idx="7">
                  <c:v>Поради изпращане на делото по обжалване</c:v>
                </c:pt>
                <c:pt idx="8">
                  <c:v>За организиране на проц. защита, вкл. по чл.144 и чл.36 от ГПК</c:v>
                </c:pt>
                <c:pt idx="9">
                  <c:v>С решение по допускане на делба</c:v>
                </c:pt>
                <c:pt idx="10">
                  <c:v>На осн. чл. 142, ал. 2 от ГПК</c:v>
                </c:pt>
                <c:pt idx="11">
                  <c:v>Неизготвена в срок експертиза и възражение на страна по делото</c:v>
                </c:pt>
                <c:pt idx="12">
                  <c:v>С определение по привременни мерки</c:v>
                </c:pt>
                <c:pt idx="13">
                  <c:v>За обявяване на решение по дела по ЗЗДН</c:v>
                </c:pt>
                <c:pt idx="14">
                  <c:v>За конституиране на страна, привличане или встъпване на помагач</c:v>
                </c:pt>
                <c:pt idx="15">
                  <c:v>Поради изменение на иска, главно встъпване</c:v>
                </c:pt>
                <c:pt idx="16">
                  <c:v>За лично изслушване на страна по делото</c:v>
                </c:pt>
                <c:pt idx="17">
                  <c:v>За изразяване на становище по доказателствата</c:v>
                </c:pt>
                <c:pt idx="18">
                  <c:v>Поради неявяване на призован свидетел</c:v>
                </c:pt>
                <c:pt idx="19">
                  <c:v>За конституиране на главна страна, необходим другар</c:v>
                </c:pt>
                <c:pt idx="20">
                  <c:v>Преразпределено на друг съдия-докладчик</c:v>
                </c:pt>
                <c:pt idx="21">
                  <c:v>За изготвяне на съдебна поръчка</c:v>
                </c:pt>
                <c:pt idx="22">
                  <c:v>Поради даване възможност за отговор в срок по чл. 131 от ГПК</c:v>
                </c:pt>
                <c:pt idx="23">
                  <c:v>Поради поправка на съдебен протокол</c:v>
                </c:pt>
                <c:pt idx="24">
                  <c:v>Поради служебен ангажимент на съдия-докладчика</c:v>
                </c:pt>
                <c:pt idx="25">
                  <c:v>Други причини, непосочени по-горе</c:v>
                </c:pt>
              </c:strCache>
            </c:strRef>
          </c:cat>
          <c:val>
            <c:numRef>
              <c:f>Sheet1!$B$66:$B$91</c:f>
              <c:numCache>
                <c:formatCode>General</c:formatCode>
                <c:ptCount val="26"/>
                <c:pt idx="0">
                  <c:v>440</c:v>
                </c:pt>
                <c:pt idx="1">
                  <c:v>497</c:v>
                </c:pt>
                <c:pt idx="2">
                  <c:v>172</c:v>
                </c:pt>
                <c:pt idx="3">
                  <c:v>21</c:v>
                </c:pt>
                <c:pt idx="4">
                  <c:v>64</c:v>
                </c:pt>
                <c:pt idx="5">
                  <c:v>35</c:v>
                </c:pt>
                <c:pt idx="6">
                  <c:v>13</c:v>
                </c:pt>
                <c:pt idx="7">
                  <c:v>4</c:v>
                </c:pt>
                <c:pt idx="8">
                  <c:v>10</c:v>
                </c:pt>
                <c:pt idx="9">
                  <c:v>18</c:v>
                </c:pt>
                <c:pt idx="10">
                  <c:v>86</c:v>
                </c:pt>
                <c:pt idx="11">
                  <c:v>121</c:v>
                </c:pt>
                <c:pt idx="12">
                  <c:v>13</c:v>
                </c:pt>
                <c:pt idx="13">
                  <c:v>17</c:v>
                </c:pt>
                <c:pt idx="14">
                  <c:v>7</c:v>
                </c:pt>
                <c:pt idx="15">
                  <c:v>11</c:v>
                </c:pt>
                <c:pt idx="16">
                  <c:v>8</c:v>
                </c:pt>
                <c:pt idx="17">
                  <c:v>8</c:v>
                </c:pt>
                <c:pt idx="18">
                  <c:v>2</c:v>
                </c:pt>
                <c:pt idx="19">
                  <c:v>15</c:v>
                </c:pt>
                <c:pt idx="20">
                  <c:v>7</c:v>
                </c:pt>
                <c:pt idx="21">
                  <c:v>4</c:v>
                </c:pt>
                <c:pt idx="22">
                  <c:v>7</c:v>
                </c:pt>
                <c:pt idx="23">
                  <c:v>1</c:v>
                </c:pt>
                <c:pt idx="24">
                  <c:v>62</c:v>
                </c:pt>
                <c:pt idx="25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391246383252103"/>
          <c:y val="0"/>
          <c:w val="0.42688566004743433"/>
          <c:h val="1"/>
        </c:manualLayout>
      </c:layout>
      <c:overlay val="0"/>
      <c:txPr>
        <a:bodyPr/>
        <a:lstStyle/>
        <a:p>
          <a:pPr>
            <a:defRPr sz="9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bg-BG" sz="10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depthPercent val="14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7.7852264994653447E-2"/>
          <c:y val="4.1807536933391475E-2"/>
          <c:w val="0.90517242636337125"/>
          <c:h val="0.84587653338544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Column1</c:v>
                </c:pt>
              </c:strCache>
            </c:strRef>
          </c:tx>
          <c:spPr>
            <a:gradFill>
              <a:gsLst>
                <a:gs pos="100000">
                  <a:srgbClr val="00B050"/>
                </a:gs>
                <a:gs pos="27000">
                  <a:srgbClr val="00B050"/>
                </a:gs>
                <a:gs pos="0">
                  <a:srgbClr val="00B050"/>
                </a:gs>
                <a:gs pos="100000">
                  <a:schemeClr val="tx1"/>
                </a:gs>
                <a:gs pos="73000">
                  <a:srgbClr val="00B050"/>
                </a:gs>
                <a:gs pos="43758">
                  <a:srgbClr val="00B050"/>
                </a:gs>
                <a:gs pos="100000">
                  <a:schemeClr val="tx1"/>
                </a:gs>
              </a:gsLst>
              <a:path path="rect">
                <a:fillToRect l="100000" t="100000"/>
              </a:path>
            </a:gradFill>
          </c:spPr>
          <c:invertIfNegative val="0"/>
          <c:dLbls>
            <c:dLbl>
              <c:idx val="0"/>
              <c:layout>
                <c:manualLayout>
                  <c:x val="1.8541824223506333E-2"/>
                  <c:y val="-4.2234182379288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32128260757423E-2"/>
                  <c:y val="-6.9562182742358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2675843166339E-2"/>
                  <c:y val="-9.192145576668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4642</c:v>
                </c:pt>
                <c:pt idx="1">
                  <c:v>5140</c:v>
                </c:pt>
                <c:pt idx="2">
                  <c:v>4758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3057024"/>
        <c:axId val="508007488"/>
        <c:axId val="0"/>
      </c:bar3DChart>
      <c:catAx>
        <c:axId val="37305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8007488"/>
        <c:crosses val="autoZero"/>
        <c:auto val="1"/>
        <c:lblAlgn val="ctr"/>
        <c:lblOffset val="100"/>
        <c:noMultiLvlLbl val="0"/>
      </c:catAx>
      <c:valAx>
        <c:axId val="50800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305702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8.292218848726049E-2"/>
          <c:y val="5.3881189761259406E-2"/>
          <c:w val="0.64274108097598914"/>
          <c:h val="0.85189056020728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gradFill>
              <a:gsLst>
                <a:gs pos="100000">
                  <a:srgbClr val="92D050"/>
                </a:gs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4642</c:v>
                </c:pt>
                <c:pt idx="1">
                  <c:v>5140</c:v>
                </c:pt>
                <c:pt idx="2">
                  <c:v>4758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решени дела по същество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5527390592421569E-2"/>
                  <c:y val="-4.2328815316816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928930299176007E-2"/>
                  <c:y val="-3.2922267896159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448622357825163E-2"/>
                  <c:y val="-2.8219086768136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3921</c:v>
                </c:pt>
                <c:pt idx="1">
                  <c:v>4386</c:v>
                </c:pt>
                <c:pt idx="2">
                  <c:v>4033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Дял на решените по същество дела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9000">
                  <a:srgbClr val="66008F"/>
                </a:gs>
              </a:gsLst>
              <a:lin ang="2700000" scaled="0"/>
              <a:tileRect/>
            </a:gradFill>
            <a:ln w="31750" cap="flat" cmpd="sng" algn="ctr">
              <a:solidFill>
                <a:srgbClr val="7030A0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7947859591276487E-3"/>
                  <c:y val="4.6748040172096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58289537976076E-3"/>
                  <c:y val="4.5341993964140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779815966251776E-3"/>
                  <c:y val="4.5060442294843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Лист1!$D$3:$D$5</c:f>
              <c:numCache>
                <c:formatCode>0.00%</c:formatCode>
                <c:ptCount val="3"/>
                <c:pt idx="0">
                  <c:v>0.84470000000000001</c:v>
                </c:pt>
                <c:pt idx="1">
                  <c:v>0.85329999999999995</c:v>
                </c:pt>
                <c:pt idx="2">
                  <c:v>0.84760000000000002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Брой прекратени дела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Лист1!$E$3:$E$5</c:f>
              <c:numCache>
                <c:formatCode>General</c:formatCode>
                <c:ptCount val="3"/>
                <c:pt idx="0">
                  <c:v>721</c:v>
                </c:pt>
                <c:pt idx="1">
                  <c:v>754</c:v>
                </c:pt>
                <c:pt idx="2">
                  <c:v>725</c:v>
                </c:pt>
              </c:numCache>
            </c:numRef>
          </c:val>
        </c:ser>
        <c:ser>
          <c:idx val="4"/>
          <c:order val="4"/>
          <c:tx>
            <c:strRef>
              <c:f>Лист1!$F$2</c:f>
              <c:strCache>
                <c:ptCount val="1"/>
                <c:pt idx="0">
                  <c:v>Дял на прекратените дела</c:v>
                </c:pt>
              </c:strCache>
            </c:strRef>
          </c:tx>
          <c:spPr>
            <a:solidFill>
              <a:schemeClr val="bg1">
                <a:lumMod val="85000"/>
                <a:lumOff val="1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5934183877092012E-2"/>
                  <c:y val="-1.9557948660194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453875935741167E-2"/>
                  <c:y val="-5.5094715503450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934183877091908E-2"/>
                  <c:y val="-9.89406808680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Лист1!$F$3:$F$5</c:f>
              <c:numCache>
                <c:formatCode>0.00%</c:formatCode>
                <c:ptCount val="3"/>
                <c:pt idx="0">
                  <c:v>0.15529999999999999</c:v>
                </c:pt>
                <c:pt idx="1">
                  <c:v>0.1467</c:v>
                </c:pt>
                <c:pt idx="2">
                  <c:v>0.15240000000000001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3850112"/>
        <c:axId val="508009792"/>
        <c:axId val="0"/>
      </c:bar3DChart>
      <c:catAx>
        <c:axId val="37385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8009792"/>
        <c:crosses val="autoZero"/>
        <c:auto val="1"/>
        <c:lblAlgn val="ctr"/>
        <c:lblOffset val="100"/>
        <c:noMultiLvlLbl val="0"/>
      </c:catAx>
      <c:valAx>
        <c:axId val="50800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3850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48223485953146"/>
          <c:y val="3.5791888117828838E-2"/>
          <c:w val="0.2562585058812093"/>
          <c:h val="0.90414089337956149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висящи дела към 1 януари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4">
                  <a:satMod val="115000"/>
                </a:schemeClr>
              </a:contourClr>
            </a:sp3d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1">
                  <c:v>2019 г.</c:v>
                </c:pt>
                <c:pt idx="2">
                  <c:v>2018 г.</c:v>
                </c:pt>
                <c:pt idx="3">
                  <c:v>2017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975</c:v>
                </c:pt>
                <c:pt idx="2">
                  <c:v>818</c:v>
                </c:pt>
                <c:pt idx="3">
                  <c:v>679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постъпили дела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>
                  <a:glow rad="127000">
                    <a:schemeClr val="bg1"/>
                  </a:glo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bg-BG" dirty="0" smtClean="0">
                        <a:solidFill>
                          <a:schemeClr val="bg1"/>
                        </a:solidFill>
                      </a:rPr>
                      <a:t>930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>
                  <a:glow rad="127000">
                    <a:schemeClr val="bg1"/>
                  </a:glow>
                </a:effectLst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1">
                  <c:v>2019 г.</c:v>
                </c:pt>
                <c:pt idx="2">
                  <c:v>2018 г.</c:v>
                </c:pt>
                <c:pt idx="3">
                  <c:v>2017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6340</c:v>
                </c:pt>
                <c:pt idx="2">
                  <c:v>6930</c:v>
                </c:pt>
                <c:pt idx="3">
                  <c:v>6612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53722368"/>
        <c:axId val="148598720"/>
        <c:axId val="0"/>
      </c:bar3DChart>
      <c:catAx>
        <c:axId val="3537223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148598720"/>
        <c:crosses val="autoZero"/>
        <c:auto val="1"/>
        <c:lblAlgn val="ctr"/>
        <c:lblOffset val="100"/>
        <c:noMultiLvlLbl val="0"/>
      </c:catAx>
      <c:valAx>
        <c:axId val="148598720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353722368"/>
        <c:crosses val="autoZero"/>
        <c:crossBetween val="between"/>
      </c:valAx>
      <c:spPr>
        <a:noFill/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8.292218848726049E-2"/>
          <c:y val="5.3881189761259406E-2"/>
          <c:w val="0.64274108097598914"/>
          <c:h val="0.85189056020728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gradFill>
              <a:gsLst>
                <a:gs pos="100000">
                  <a:srgbClr val="92D050"/>
                </a:gs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4642</c:v>
                </c:pt>
                <c:pt idx="1">
                  <c:v>5140</c:v>
                </c:pt>
                <c:pt idx="2">
                  <c:v>4758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свършени дела в срок до 3 месеца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7007698533772469E-2"/>
                  <c:y val="-1.9328141622011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66774709719769E-2"/>
                  <c:y val="-1.9328141622011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448622357825163E-2"/>
                  <c:y val="-2.4160177027514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4097</c:v>
                </c:pt>
                <c:pt idx="1">
                  <c:v>4695</c:v>
                </c:pt>
                <c:pt idx="2">
                  <c:v>4379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%-но съотношение между брой свършени дела и брой свършени дела в срок до 3 месеца, считано от определението по чл. 140 от ГПК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89000">
                  <a:srgbClr val="66008F"/>
                </a:gs>
              </a:gsLst>
              <a:lin ang="2700000" scaled="0"/>
              <a:tileRect/>
            </a:gradFill>
            <a:ln w="31750" cap="flat" cmpd="sng" algn="ctr">
              <a:solidFill>
                <a:srgbClr val="7030A0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9291680809241199E-2"/>
                  <c:y val="-2.8148508613198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03832482292251E-2"/>
                  <c:y val="-1.5058448604645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984140423643151E-2"/>
                  <c:y val="-2.9836106490450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Лист1!$D$3:$D$5</c:f>
              <c:numCache>
                <c:formatCode>0%</c:formatCode>
                <c:ptCount val="3"/>
                <c:pt idx="0">
                  <c:v>0.88</c:v>
                </c:pt>
                <c:pt idx="1">
                  <c:v>0.91342412451361865</c:v>
                </c:pt>
                <c:pt idx="2">
                  <c:v>0.92034468263976466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3851136"/>
        <c:axId val="518833856"/>
        <c:axId val="0"/>
      </c:bar3DChart>
      <c:catAx>
        <c:axId val="3738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8833856"/>
        <c:crosses val="autoZero"/>
        <c:auto val="1"/>
        <c:lblAlgn val="ctr"/>
        <c:lblOffset val="100"/>
        <c:noMultiLvlLbl val="0"/>
      </c:catAx>
      <c:valAx>
        <c:axId val="51883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385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48223485953146"/>
          <c:y val="3.5791888117828838E-2"/>
          <c:w val="0.2562585058812093"/>
          <c:h val="0.90414089337956149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8.292218848726049E-2"/>
          <c:y val="5.3881189761259406E-2"/>
          <c:w val="0.64274108097598914"/>
          <c:h val="0.85189056020728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граждански дела за разглеждане</c:v>
                </c:pt>
              </c:strCache>
            </c:strRef>
          </c:tx>
          <c:spPr>
            <a:gradFill>
              <a:gsLst>
                <a:gs pos="100000">
                  <a:srgbClr val="92D050"/>
                </a:gs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5467</c:v>
                </c:pt>
                <c:pt idx="1">
                  <c:v>5879</c:v>
                </c:pt>
                <c:pt idx="2">
                  <c:v>5332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43000"/>
                    <a:satMod val="165000"/>
                  </a:schemeClr>
                </a:gs>
                <a:gs pos="55000">
                  <a:schemeClr val="accent3">
                    <a:tint val="83000"/>
                    <a:satMod val="155000"/>
                  </a:schemeClr>
                </a:gs>
                <a:gs pos="100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1086466768368872E-2"/>
                  <c:y val="-9.66407081100577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488006475123314E-2"/>
                  <c:y val="4.83203540550288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086466768368872E-2"/>
                  <c:y val="-7.2480531082543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4642</c:v>
                </c:pt>
                <c:pt idx="1">
                  <c:v>5140</c:v>
                </c:pt>
                <c:pt idx="2">
                  <c:v>4758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Брой останали несвършени дела в края на периода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0724311178912581E-2"/>
                  <c:y val="-7.2480531082542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24311178912581E-2"/>
                  <c:y val="-2.41601770275153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24311178912581E-2"/>
                  <c:y val="-2.4160177027514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825</c:v>
                </c:pt>
                <c:pt idx="1">
                  <c:v>739</c:v>
                </c:pt>
                <c:pt idx="2">
                  <c:v>574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% на несвършените дела в края на периода спрямо броя на делата за разглеждане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2928930299176063E-2"/>
                  <c:y val="-4.3488318649526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928930299176063E-2"/>
                  <c:y val="-4.348831864952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007698533772358E-2"/>
                  <c:y val="-3.140823013576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Лист1!$E$3:$E$5</c:f>
              <c:numCache>
                <c:formatCode>0.00%</c:formatCode>
                <c:ptCount val="3"/>
                <c:pt idx="0">
                  <c:v>0.15090000000000001</c:v>
                </c:pt>
                <c:pt idx="1">
                  <c:v>0.12570164994046606</c:v>
                </c:pt>
                <c:pt idx="2">
                  <c:v>0.10765191297824456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4124544"/>
        <c:axId val="518836160"/>
        <c:axId val="0"/>
      </c:bar3DChart>
      <c:catAx>
        <c:axId val="374124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8836160"/>
        <c:crosses val="autoZero"/>
        <c:auto val="1"/>
        <c:lblAlgn val="ctr"/>
        <c:lblOffset val="100"/>
        <c:noMultiLvlLbl val="0"/>
      </c:catAx>
      <c:valAx>
        <c:axId val="518836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12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48217662614745"/>
          <c:y val="4.0623910889657625E-2"/>
          <c:w val="0.2655178233738526"/>
          <c:h val="0.87743523170180482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9.1741153883542328E-2"/>
          <c:y val="5.4098734399881492E-2"/>
          <c:w val="0.68011519393409148"/>
          <c:h val="0.85103757761483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gradFill rotWithShape="1">
              <a:gsLst>
                <a:gs pos="4000">
                  <a:srgbClr val="9CB084">
                    <a:lumMod val="50000"/>
                  </a:srgbClr>
                </a:gs>
                <a:gs pos="94000">
                  <a:srgbClr val="92D050"/>
                </a:gs>
                <a:gs pos="99000">
                  <a:srgbClr val="9CB084">
                    <a:lumMod val="60000"/>
                    <a:lumOff val="40000"/>
                  </a:srgb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4642</c:v>
                </c:pt>
                <c:pt idx="1">
                  <c:v>5140</c:v>
                </c:pt>
                <c:pt idx="2">
                  <c:v>4758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Брой дела с обявен акт в 1-месечен срок</c:v>
                </c:pt>
              </c:strCache>
            </c:strRef>
          </c:tx>
          <c:spPr>
            <a:solidFill>
              <a:srgbClr val="53B5FF"/>
            </a:solidFill>
            <a:ln w="31750" cap="flat" cmpd="sng" algn="ctr">
              <a:noFill/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01234567901234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4E-2"/>
                  <c:y val="-7.3487205125356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0875E-2"/>
                  <c:y val="2.4495735041785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4640</c:v>
                </c:pt>
                <c:pt idx="1">
                  <c:v>5133</c:v>
                </c:pt>
                <c:pt idx="2">
                  <c:v>4757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% на обявените в 1-мес. срок актове спрямо общия брой на решените дела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691358024691357E-2"/>
                  <c:y val="-4.066316173692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493827160493825E-2"/>
                  <c:y val="-2.795592369413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493827160493825E-2"/>
                  <c:y val="-2.7955923694136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Лист1!$D$3:$D$5</c:f>
              <c:numCache>
                <c:formatCode>0.00</c:formatCode>
                <c:ptCount val="3"/>
                <c:pt idx="0">
                  <c:v>99.96</c:v>
                </c:pt>
                <c:pt idx="1">
                  <c:v>99.863813229571988</c:v>
                </c:pt>
                <c:pt idx="2">
                  <c:v>99.978982765868011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4127616"/>
        <c:axId val="518838464"/>
        <c:axId val="0"/>
      </c:bar3DChart>
      <c:catAx>
        <c:axId val="37412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18838464"/>
        <c:crosses val="autoZero"/>
        <c:auto val="1"/>
        <c:lblAlgn val="ctr"/>
        <c:lblOffset val="100"/>
        <c:noMultiLvlLbl val="0"/>
      </c:catAx>
      <c:valAx>
        <c:axId val="51883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4127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05387868183139"/>
          <c:y val="2.0643958798931886E-2"/>
          <c:w val="0.22968686205890931"/>
          <c:h val="0.95083339470162209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6.3963376105764552E-2"/>
          <c:y val="2.6657886360974908E-2"/>
          <c:w val="0.69909667541557297"/>
          <c:h val="0.8812806459942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Натовареност по щат спрямо делата за разглеждане</c:v>
                </c:pt>
              </c:strCache>
            </c:strRef>
          </c:tx>
          <c:spPr>
            <a:gradFill rotWithShape="1">
              <a:gsLst>
                <a:gs pos="0">
                  <a:schemeClr val="accent2"/>
                </a:gs>
                <a:gs pos="100000">
                  <a:srgbClr val="92D050"/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2591377466705264E-3"/>
                  <c:y val="-3.3367163408269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-4.290063866777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061728395061616E-2"/>
                  <c:y val="-4.290063866777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39.619999999999997</c:v>
                </c:pt>
                <c:pt idx="1">
                  <c:v>40.83</c:v>
                </c:pt>
                <c:pt idx="2">
                  <c:v>37.03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Натовареност по щат спрямо свършените дела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"/>
                    <a:satMod val="255000"/>
                  </a:schemeClr>
                </a:gs>
                <a:gs pos="100000">
                  <a:schemeClr val="accent3">
                    <a:lumMod val="75000"/>
                  </a:schemeClr>
                </a:gs>
                <a:gs pos="100000">
                  <a:schemeClr val="accent1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2.6234567901234566E-2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358024691357E-2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0875E-2"/>
                  <c:y val="-1.906695051901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33.64</c:v>
                </c:pt>
                <c:pt idx="1">
                  <c:v>35.69</c:v>
                </c:pt>
                <c:pt idx="2">
                  <c:v>33.04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3058432"/>
        <c:axId val="139584064"/>
        <c:axId val="0"/>
      </c:bar3DChart>
      <c:catAx>
        <c:axId val="38305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584064"/>
        <c:crosses val="autoZero"/>
        <c:auto val="1"/>
        <c:lblAlgn val="ctr"/>
        <c:lblOffset val="100"/>
        <c:noMultiLvlLbl val="0"/>
      </c:catAx>
      <c:valAx>
        <c:axId val="13958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3058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8007922620783"/>
          <c:y val="0.16372204890147346"/>
          <c:w val="0.22613747934285991"/>
          <c:h val="0.72713504805772333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6.3963376105764552E-2"/>
          <c:y val="2.6657886360974908E-2"/>
          <c:w val="0.69909667541557297"/>
          <c:h val="0.8812806459942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Действителна натовареност спрямо делата за разглеждане</c:v>
                </c:pt>
              </c:strCache>
            </c:strRef>
          </c:tx>
          <c:spPr>
            <a:gradFill rotWithShape="1">
              <a:gsLst>
                <a:gs pos="0">
                  <a:schemeClr val="accent2"/>
                </a:gs>
                <a:gs pos="100000">
                  <a:srgbClr val="92D050"/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51851851851849E-2"/>
                  <c:y val="-4.76673762975285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42E-2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345679012345678E-2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38.42</c:v>
                </c:pt>
                <c:pt idx="1">
                  <c:v>44.54</c:v>
                </c:pt>
                <c:pt idx="2">
                  <c:v>40.520000000000003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Действителна натовареност  спрямо свършените дела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"/>
                    <a:satMod val="255000"/>
                  </a:schemeClr>
                </a:gs>
                <a:gs pos="100000">
                  <a:schemeClr val="accent3">
                    <a:lumMod val="75000"/>
                  </a:schemeClr>
                </a:gs>
                <a:gs pos="100000">
                  <a:schemeClr val="accent1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4753086419753056E-2"/>
                  <c:y val="-9.5334752595057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0740740740735E-2"/>
                  <c:y val="-1.9066950519011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20987654320875E-2"/>
                  <c:y val="-4.766737629752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32.01</c:v>
                </c:pt>
                <c:pt idx="1">
                  <c:v>38.94</c:v>
                </c:pt>
                <c:pt idx="2">
                  <c:v>36.159999999999997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7005952"/>
        <c:axId val="139586368"/>
        <c:axId val="0"/>
      </c:bar3DChart>
      <c:catAx>
        <c:axId val="38700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586368"/>
        <c:crosses val="autoZero"/>
        <c:auto val="1"/>
        <c:lblAlgn val="ctr"/>
        <c:lblOffset val="100"/>
        <c:noMultiLvlLbl val="0"/>
      </c:catAx>
      <c:valAx>
        <c:axId val="13958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7005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8007922620783"/>
          <c:y val="0.16372204890147346"/>
          <c:w val="0.22613747934285991"/>
          <c:h val="0.72713504805772333"/>
        </c:manualLayout>
      </c:layout>
      <c:overlay val="0"/>
      <c:txPr>
        <a:bodyPr/>
        <a:lstStyle/>
        <a:p>
          <a:pPr>
            <a:defRPr sz="16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2017</a:t>
            </a:r>
            <a:r>
              <a:rPr lang="bg-BG" dirty="0" smtClean="0">
                <a:solidFill>
                  <a:schemeClr val="bg1"/>
                </a:solidFill>
              </a:rPr>
              <a:t>г.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4155771629381282"/>
        </c:manualLayout>
      </c:layout>
      <c:pie3DChart>
        <c:varyColors val="1"/>
        <c:ser>
          <c:idx val="0"/>
          <c:order val="0"/>
          <c:tx>
            <c:strRef>
              <c:f>Sheet1!$B$37</c:f>
              <c:strCache>
                <c:ptCount val="1"/>
                <c:pt idx="0">
                  <c:v>2017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9.2198652101718431E-2"/>
                  <c:y val="8.1909795123356013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70.0</a:t>
                    </a:r>
                    <a:r>
                      <a:rPr lang="bg-BG" sz="1600" dirty="0" smtClean="0"/>
                      <a:t>4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5811929806541515E-2"/>
                  <c:y val="0.1401927845764288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5534655693526931E-2"/>
                  <c:y val="-4.00206855322953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just">
                  <a:defRPr sz="1600" b="1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Sheet1!$A$38:$A$40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Sheet1!$B$38:$B$40</c:f>
              <c:numCache>
                <c:formatCode>General</c:formatCode>
                <c:ptCount val="3"/>
                <c:pt idx="0">
                  <c:v>70.040000000000006</c:v>
                </c:pt>
                <c:pt idx="1">
                  <c:v>11.01</c:v>
                </c:pt>
                <c:pt idx="2">
                  <c:v>18.940000000000001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6.4546506844584836E-2"/>
          <c:y val="0.78963416413870657"/>
          <c:w val="0.8709069863108303"/>
          <c:h val="0.19183178672125373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>
                <a:solidFill>
                  <a:schemeClr val="bg1"/>
                </a:solidFill>
              </a:rPr>
              <a:t>201</a:t>
            </a:r>
            <a:r>
              <a:rPr lang="bg-BG" sz="1800" dirty="0" smtClean="0">
                <a:solidFill>
                  <a:schemeClr val="bg1"/>
                </a:solidFill>
              </a:rPr>
              <a:t>9 г.</a:t>
            </a:r>
            <a:r>
              <a:rPr lang="bg-BG" sz="1800" dirty="0" smtClean="0">
                <a:solidFill>
                  <a:schemeClr val="tx1"/>
                </a:solidFill>
              </a:rPr>
              <a:t>.</a:t>
            </a:r>
            <a:endParaRPr lang="bg-BG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135598893570228"/>
          <c:y val="1.3778850961004332E-2"/>
        </c:manualLayout>
      </c:layout>
      <c:overlay val="0"/>
    </c:title>
    <c:autoTitleDeleted val="0"/>
    <c:view3D>
      <c:rotX val="30"/>
      <c:rotY val="0"/>
      <c:depthPercent val="120"/>
      <c:rAngAx val="0"/>
      <c:perspective val="5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1711391042020973E-2"/>
          <c:w val="1"/>
          <c:h val="0.67367796807299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6149701315238563E-2"/>
                  <c:y val="0.11900549697376611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71,21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1327089012901699E-3"/>
                  <c:y val="0.10270082838017998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8.71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4.76450684223492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 smtClean="0"/>
                      <a:t>2</a:t>
                    </a:r>
                    <a:r>
                      <a:rPr lang="bg-BG" sz="1600" b="1" dirty="0" smtClean="0"/>
                      <a:t>0</a:t>
                    </a:r>
                    <a:r>
                      <a:rPr lang="en-US" sz="1600" b="1" dirty="0" smtClean="0"/>
                      <a:t>,0</a:t>
                    </a:r>
                    <a:r>
                      <a:rPr lang="bg-BG" sz="1600" b="1" dirty="0" smtClean="0"/>
                      <a:t>8</a:t>
                    </a:r>
                    <a:r>
                      <a:rPr lang="en-US" sz="1600" b="1" dirty="0" smtClean="0"/>
                      <a:t>%</a:t>
                    </a:r>
                    <a:endParaRPr lang="en-US" sz="1600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just">
                  <a:defRPr sz="1600" b="1"/>
                </a:pPr>
                <a:endParaRPr lang="bg-BG"/>
              </a:p>
            </c:txPr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152</c:v>
                </c:pt>
                <c:pt idx="1">
                  <c:v>28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6165888987365973E-3"/>
          <c:y val="0.75080741896733694"/>
          <c:w val="0.91498202478926838"/>
          <c:h val="0.20234448776524827"/>
        </c:manualLayout>
      </c:layout>
      <c:overlay val="0"/>
      <c:txPr>
        <a:bodyPr/>
        <a:lstStyle/>
        <a:p>
          <a:pPr>
            <a:defRPr lang="bg-BG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 dirty="0" smtClean="0">
                <a:solidFill>
                  <a:schemeClr val="bg1"/>
                </a:solidFill>
              </a:rPr>
              <a:t>2018</a:t>
            </a:r>
            <a:r>
              <a:rPr lang="bg-BG" sz="1800" dirty="0" smtClean="0">
                <a:solidFill>
                  <a:schemeClr val="bg1"/>
                </a:solidFill>
              </a:rPr>
              <a:t> г.</a:t>
            </a:r>
            <a:r>
              <a:rPr lang="bg-BG" sz="1800" dirty="0" smtClean="0">
                <a:solidFill>
                  <a:schemeClr val="tx1"/>
                </a:solidFill>
              </a:rPr>
              <a:t>.</a:t>
            </a:r>
            <a:endParaRPr lang="bg-BG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135598893570228"/>
          <c:y val="1.3778850961004332E-2"/>
        </c:manualLayout>
      </c:layout>
      <c:overlay val="0"/>
    </c:title>
    <c:autoTitleDeleted val="0"/>
    <c:view3D>
      <c:rotX val="30"/>
      <c:rotY val="0"/>
      <c:depthPercent val="120"/>
      <c:rAngAx val="0"/>
      <c:perspective val="50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9.1711381027108088E-2"/>
          <c:w val="1"/>
          <c:h val="0.673677968072991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   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6149701315238563E-2"/>
                  <c:y val="0.13434195717384059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1327089012901699E-3"/>
                  <c:y val="0.10270082838017998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6.2981528622423594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dirty="0"/>
                      <a:t>24,05%</a:t>
                    </a:r>
                    <a:endParaRPr lang="en-US" sz="1600" dirty="0"/>
                  </a:p>
                </c:rich>
              </c:tx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 algn="just">
                  <a:defRPr sz="1600" b="1"/>
                </a:pPr>
                <a:endParaRPr lang="bg-BG"/>
              </a:p>
            </c:txPr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потвърдени актове</c:v>
                </c:pt>
                <c:pt idx="1">
                  <c:v>изменени актове</c:v>
                </c:pt>
                <c:pt idx="2">
                  <c:v>отменени актове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152</c:v>
                </c:pt>
                <c:pt idx="1">
                  <c:v>28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3.6165888987365973E-3"/>
          <c:y val="0.75080741896733694"/>
          <c:w val="0.91498202478926838"/>
          <c:h val="0.20234448776524827"/>
        </c:manualLayout>
      </c:layout>
      <c:overlay val="0"/>
      <c:txPr>
        <a:bodyPr/>
        <a:lstStyle/>
        <a:p>
          <a:pPr>
            <a:defRPr lang="bg-BG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година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Несвършени в началото на периода</c:v>
                </c:pt>
                <c:pt idx="1">
                  <c:v>Постъпили през годината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4917</c:v>
                </c:pt>
                <c:pt idx="1">
                  <c:v>821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година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Несвършени в началото на периода</c:v>
                </c:pt>
                <c:pt idx="1">
                  <c:v>Постъпили през годината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4755</c:v>
                </c:pt>
                <c:pt idx="1">
                  <c:v>671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 година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Несвършени в началото на периода</c:v>
                </c:pt>
                <c:pt idx="1">
                  <c:v>Постъпили през годината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4792</c:v>
                </c:pt>
                <c:pt idx="1">
                  <c:v>562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1741696"/>
        <c:axId val="139589248"/>
        <c:axId val="0"/>
      </c:bar3DChart>
      <c:catAx>
        <c:axId val="45174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139589248"/>
        <c:crosses val="autoZero"/>
        <c:auto val="1"/>
        <c:lblAlgn val="ctr"/>
        <c:lblOffset val="100"/>
        <c:noMultiLvlLbl val="0"/>
      </c:catAx>
      <c:valAx>
        <c:axId val="139589248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4517416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24000">
                  <a:schemeClr val="accent1">
                    <a:lumMod val="75000"/>
                  </a:schemeClr>
                </a:gs>
                <a:gs pos="98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3.0672920400148774E-3"/>
                  <c:y val="-3.2754297141587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37398260096703E-2"/>
                  <c:y val="-3.7793419778754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82301000371936E-3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Sheet1!$A$4:$A$6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22.81</c:v>
                </c:pt>
                <c:pt idx="1">
                  <c:v>18.64</c:v>
                </c:pt>
                <c:pt idx="2">
                  <c:v>15.61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2157952"/>
        <c:axId val="139862016"/>
        <c:axId val="0"/>
      </c:bar3DChart>
      <c:catAx>
        <c:axId val="452157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9862016"/>
        <c:crosses val="autoZero"/>
        <c:auto val="1"/>
        <c:lblAlgn val="ctr"/>
        <c:lblOffset val="100"/>
        <c:noMultiLvlLbl val="0"/>
      </c:catAx>
      <c:valAx>
        <c:axId val="13986201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452157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/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1.6975308641975367E-2"/>
                  <c:y val="-2.697256571856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802469135802413E-2"/>
                  <c:y val="-1.3486176668914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888888888888888E-2"/>
                  <c:y val="-2.15778826702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1">
                  <c:v>2019 г.</c:v>
                </c:pt>
                <c:pt idx="2">
                  <c:v>2018 г.</c:v>
                </c:pt>
                <c:pt idx="3">
                  <c:v>2017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6256</c:v>
                </c:pt>
                <c:pt idx="2">
                  <c:v>6773</c:v>
                </c:pt>
                <c:pt idx="3">
                  <c:v>6473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54021376"/>
        <c:axId val="148601600"/>
        <c:axId val="0"/>
      </c:bar3DChart>
      <c:catAx>
        <c:axId val="3540213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148601600"/>
        <c:crosses val="autoZero"/>
        <c:auto val="1"/>
        <c:lblAlgn val="ctr"/>
        <c:lblOffset val="100"/>
        <c:noMultiLvlLbl val="0"/>
      </c:catAx>
      <c:valAx>
        <c:axId val="148601600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3540213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24000">
                  <a:schemeClr val="accent1">
                    <a:lumMod val="75000"/>
                  </a:schemeClr>
                </a:gs>
                <a:gs pos="98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3.0672920400148774E-3"/>
                  <c:y val="-3.2754297141587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37398260096703E-2"/>
                  <c:y val="-3.7793419778754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682301000371936E-3"/>
                  <c:y val="-3.5273858460171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Sheet1!$A$4:$A$6</c:f>
              <c:strCache>
                <c:ptCount val="3"/>
                <c:pt idx="0">
                  <c:v>Свършени чрез реализиране на вземането</c:v>
                </c:pt>
                <c:pt idx="1">
                  <c:v>Прекратени по други причини</c:v>
                </c:pt>
                <c:pt idx="2">
                  <c:v>Изпратени на друг съдебен изпълнител</c:v>
                </c:pt>
              </c:strCache>
            </c:strRef>
          </c:cat>
          <c:val>
            <c:numRef>
              <c:f>Sheet1!$B$4:$B$6</c:f>
              <c:numCache>
                <c:formatCode>General</c:formatCode>
                <c:ptCount val="3"/>
                <c:pt idx="0">
                  <c:v>326</c:v>
                </c:pt>
                <c:pt idx="1">
                  <c:v>282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2161024"/>
        <c:axId val="139864320"/>
        <c:axId val="0"/>
      </c:bar3DChart>
      <c:catAx>
        <c:axId val="45216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9864320"/>
        <c:crosses val="autoZero"/>
        <c:auto val="1"/>
        <c:lblAlgn val="ctr"/>
        <c:lblOffset val="100"/>
        <c:noMultiLvlLbl val="0"/>
      </c:catAx>
      <c:valAx>
        <c:axId val="139864320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45216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600"/>
            </a:pPr>
            <a:r>
              <a:rPr lang="bg-BG" sz="600" dirty="0">
                <a:solidFill>
                  <a:schemeClr val="tx1"/>
                </a:solidFill>
              </a:rPr>
              <a:t>наказателни дела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6.3963376105764552E-2"/>
          <c:y val="2.6657886360974908E-2"/>
          <c:w val="0.69909667541557297"/>
          <c:h val="0.8812806459942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Брой свършени дела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608</c:v>
                </c:pt>
                <c:pt idx="1">
                  <c:v>492</c:v>
                </c:pt>
                <c:pt idx="2">
                  <c:v>588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Несвършени дела в края на периода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5108</c:v>
                </c:pt>
                <c:pt idx="1">
                  <c:v>4917</c:v>
                </c:pt>
                <c:pt idx="2">
                  <c:v>4755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2368384"/>
        <c:axId val="139866624"/>
        <c:axId val="0"/>
      </c:bar3DChart>
      <c:catAx>
        <c:axId val="45236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866624"/>
        <c:crosses val="autoZero"/>
        <c:auto val="1"/>
        <c:lblAlgn val="ctr"/>
        <c:lblOffset val="100"/>
        <c:noMultiLvlLbl val="0"/>
      </c:catAx>
      <c:valAx>
        <c:axId val="13986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236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923289102751047"/>
          <c:y val="6.8387296306416406E-2"/>
          <c:w val="0.22613747934285991"/>
          <c:h val="0.82246980065278052"/>
        </c:manualLayout>
      </c:layout>
      <c:overlay val="0"/>
      <c:txPr>
        <a:bodyPr/>
        <a:lstStyle/>
        <a:p>
          <a:pPr>
            <a:defRPr sz="2000"/>
          </a:pPr>
          <a:endParaRPr lang="bg-BG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11598711254306E-2"/>
          <c:y val="3.5607530094253791E-2"/>
          <c:w val="0.661073599034805"/>
          <c:h val="0.880633007743884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Натовареност по щат  спрямо постъпили дела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Sheet1!$B$7:$B$9</c:f>
              <c:numCache>
                <c:formatCode>General</c:formatCode>
                <c:ptCount val="3"/>
                <c:pt idx="0">
                  <c:v>22.81</c:v>
                </c:pt>
                <c:pt idx="1">
                  <c:v>18.64</c:v>
                </c:pt>
                <c:pt idx="2">
                  <c:v>15.61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Действителна натовареност  спрямо постъпили дела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24.15</c:v>
                </c:pt>
                <c:pt idx="1">
                  <c:v>22.37</c:v>
                </c:pt>
                <c:pt idx="2">
                  <c:v>23.42</c:v>
                </c:pt>
              </c:numCache>
            </c:numRef>
          </c:val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Натовареност по щат спрямо свършени дела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Sheet1!$D$7:$D$9</c:f>
              <c:numCache>
                <c:formatCode>General</c:formatCode>
                <c:ptCount val="3"/>
                <c:pt idx="0">
                  <c:v>16.89</c:v>
                </c:pt>
                <c:pt idx="1">
                  <c:v>13.67</c:v>
                </c:pt>
                <c:pt idx="2">
                  <c:v>16.329999999999998</c:v>
                </c:pt>
              </c:numCache>
            </c:numRef>
          </c:val>
        </c:ser>
        <c:ser>
          <c:idx val="3"/>
          <c:order val="3"/>
          <c:tx>
            <c:strRef>
              <c:f>Sheet1!$E$6</c:f>
              <c:strCache>
                <c:ptCount val="1"/>
                <c:pt idx="0">
                  <c:v>Действителна натовареност  спрямо свършени дела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Sheet1!$E$7:$E$9</c:f>
              <c:numCache>
                <c:formatCode>0.00</c:formatCode>
                <c:ptCount val="3"/>
                <c:pt idx="0" formatCode="General">
                  <c:v>17.88</c:v>
                </c:pt>
                <c:pt idx="1">
                  <c:v>16.399999999999999</c:v>
                </c:pt>
                <c:pt idx="2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3042176"/>
        <c:axId val="139902976"/>
        <c:axId val="0"/>
      </c:bar3DChart>
      <c:catAx>
        <c:axId val="453042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9902976"/>
        <c:crosses val="autoZero"/>
        <c:auto val="1"/>
        <c:lblAlgn val="ctr"/>
        <c:lblOffset val="100"/>
        <c:noMultiLvlLbl val="0"/>
      </c:catAx>
      <c:valAx>
        <c:axId val="139902976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453042176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73620328735403673"/>
          <c:y val="2.5985851421914081E-2"/>
          <c:w val="0.26379671264596333"/>
          <c:h val="0.86699375745037321"/>
        </c:manualLayout>
      </c:layout>
      <c:overlay val="0"/>
      <c:txPr>
        <a:bodyPr/>
        <a:lstStyle/>
        <a:p>
          <a:pPr>
            <a:defRPr sz="14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60"/>
      <c:rAngAx val="1"/>
    </c:view3D>
    <c:floor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11598711254306E-2"/>
          <c:y val="3.5607530094253791E-2"/>
          <c:w val="0.73224015557725552"/>
          <c:h val="0.880633007743884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Вписвания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1883962210826475E-3"/>
                  <c:y val="-5.481748274215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41981105413238E-3"/>
                  <c:y val="-6.6734326816539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825943316239713E-3"/>
                  <c:y val="-7.3884433261169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Sheet1!$B$7:$B$9</c:f>
              <c:numCache>
                <c:formatCode>General</c:formatCode>
                <c:ptCount val="3"/>
                <c:pt idx="0">
                  <c:v>2738</c:v>
                </c:pt>
                <c:pt idx="1">
                  <c:v>2748</c:v>
                </c:pt>
                <c:pt idx="2">
                  <c:v>3076</c:v>
                </c:pt>
              </c:numCache>
            </c:numRef>
          </c:val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Справки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565188663247943E-2"/>
                  <c:y val="-5.9584220371910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59386773789268E-2"/>
                  <c:y val="-3.5750532223146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318773547578536E-2"/>
                  <c:y val="-6.4351145668499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Sheet1!$C$7:$C$9</c:f>
              <c:numCache>
                <c:formatCode>General</c:formatCode>
                <c:ptCount val="3"/>
                <c:pt idx="0">
                  <c:v>3205</c:v>
                </c:pt>
                <c:pt idx="1">
                  <c:v>3207</c:v>
                </c:pt>
                <c:pt idx="2">
                  <c:v>3058</c:v>
                </c:pt>
              </c:numCache>
            </c:numRef>
          </c:val>
        </c:ser>
        <c:ser>
          <c:idx val="2"/>
          <c:order val="2"/>
          <c:tx>
            <c:strRef>
              <c:f>Sheet1!$D$6</c:f>
              <c:strCache>
                <c:ptCount val="1"/>
                <c:pt idx="0">
                  <c:v>Партиди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260124606037931E-2"/>
                  <c:y val="-6.435095800166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69544417092058E-2"/>
                  <c:y val="-6.1967589186786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8789764100285156E-2"/>
                  <c:y val="-5.481748274215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Sheet1!$A$7:$A$9</c:f>
              <c:strCache>
                <c:ptCount val="3"/>
                <c:pt idx="0">
                  <c:v>2019 година</c:v>
                </c:pt>
                <c:pt idx="1">
                  <c:v>2018 година</c:v>
                </c:pt>
                <c:pt idx="2">
                  <c:v>2017 година</c:v>
                </c:pt>
              </c:strCache>
            </c:strRef>
          </c:cat>
          <c:val>
            <c:numRef>
              <c:f>Sheet1!$D$7:$D$9</c:f>
              <c:numCache>
                <c:formatCode>General</c:formatCode>
                <c:ptCount val="3"/>
                <c:pt idx="0">
                  <c:v>1176</c:v>
                </c:pt>
                <c:pt idx="1">
                  <c:v>1182</c:v>
                </c:pt>
                <c:pt idx="2">
                  <c:v>1400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gapDepth val="65"/>
        <c:shape val="box"/>
        <c:axId val="453543424"/>
        <c:axId val="139907584"/>
        <c:axId val="0"/>
      </c:bar3DChart>
      <c:catAx>
        <c:axId val="453543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139907584"/>
        <c:crosses val="autoZero"/>
        <c:auto val="1"/>
        <c:lblAlgn val="ctr"/>
        <c:lblOffset val="100"/>
        <c:noMultiLvlLbl val="0"/>
      </c:catAx>
      <c:valAx>
        <c:axId val="139907584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bg-BG"/>
          </a:p>
        </c:txPr>
        <c:crossAx val="453543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95687223836728"/>
          <c:y val="0.14753766098061177"/>
          <c:w val="0.23904312776163272"/>
          <c:h val="0.71684152211315855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30"/>
      <c:rAngAx val="1"/>
    </c:view3D>
    <c:floor>
      <c:thickness val="0"/>
      <c:spPr>
        <a:gradFill>
          <a:gsLst>
            <a:gs pos="0">
              <a:schemeClr val="accent4">
                <a:tint val="1000"/>
                <a:satMod val="255000"/>
              </a:schemeClr>
            </a:gs>
            <a:gs pos="55000">
              <a:schemeClr val="accent4">
                <a:tint val="12000"/>
                <a:satMod val="255000"/>
              </a:schemeClr>
            </a:gs>
            <a:gs pos="100000">
              <a:schemeClr val="accent4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</c:v>
                </c:pt>
              </c:strCache>
            </c:strRef>
          </c:tx>
          <c:spPr>
            <a:solidFill>
              <a:schemeClr val="accent3"/>
            </a:solidFill>
            <a:ln w="19050" cap="flat" cmpd="sng" algn="ctr">
              <a:solidFill>
                <a:schemeClr val="accent3">
                  <a:shade val="50000"/>
                </a:schemeClr>
              </a:solidFill>
              <a:prstDash val="solid"/>
            </a:ln>
            <a:effectLst/>
          </c:spPr>
          <c:invertIfNegative val="0"/>
          <c:dPt>
            <c:idx val="1"/>
            <c:invertIfNegative val="0"/>
            <c:bubble3D val="0"/>
            <c:spPr/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1000"/>
                      <a:satMod val="255000"/>
                    </a:schemeClr>
                  </a:gs>
                  <a:gs pos="55000">
                    <a:schemeClr val="accent3">
                      <a:tint val="12000"/>
                      <a:satMod val="255000"/>
                    </a:schemeClr>
                  </a:gs>
                  <a:gs pos="100000">
                    <a:schemeClr val="accent3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1">
                  <c:v>2019 г.</c:v>
                </c:pt>
                <c:pt idx="2">
                  <c:v>2018 г.</c:v>
                </c:pt>
                <c:pt idx="3">
                  <c:v>2017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1">
                  <c:v>1059</c:v>
                </c:pt>
                <c:pt idx="2">
                  <c:v>975</c:v>
                </c:pt>
                <c:pt idx="3">
                  <c:v>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54524672"/>
        <c:axId val="197272128"/>
        <c:axId val="0"/>
      </c:bar3DChart>
      <c:catAx>
        <c:axId val="354524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197272128"/>
        <c:crosses val="autoZero"/>
        <c:auto val="1"/>
        <c:lblAlgn val="ctr"/>
        <c:lblOffset val="100"/>
        <c:noMultiLvlLbl val="0"/>
      </c:catAx>
      <c:valAx>
        <c:axId val="197272128"/>
        <c:scaling>
          <c:orientation val="minMax"/>
        </c:scaling>
        <c:delete val="0"/>
        <c:axPos val="l"/>
        <c:majorGridlines>
          <c:spPr>
            <a:ln>
              <a:solidFill>
                <a:schemeClr val="bg2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bg-BG"/>
          </a:p>
        </c:txPr>
        <c:crossAx val="35452467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overlay val="0"/>
    </c:title>
    <c:autoTitleDeleted val="0"/>
    <c:view3D>
      <c:rotX val="10"/>
      <c:rotY val="20"/>
      <c:depthPercent val="9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          </c:v>
                </c:pt>
              </c:strCache>
            </c:strRef>
          </c:tx>
          <c:spPr>
            <a:gradFill>
              <a:gsLst>
                <a:gs pos="0">
                  <a:schemeClr val="accent4">
                    <a:tint val="1000"/>
                    <a:satMod val="255000"/>
                  </a:schemeClr>
                </a:gs>
                <a:gs pos="55000">
                  <a:schemeClr val="accent4">
                    <a:tint val="12000"/>
                    <a:satMod val="255000"/>
                  </a:schemeClr>
                </a:gs>
                <a:gs pos="100000">
                  <a:schemeClr val="accent4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</c:v>
                </c:pt>
                <c:pt idx="1">
                  <c:v>0.89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6331008"/>
        <c:axId val="197274432"/>
        <c:axId val="0"/>
      </c:bar3DChart>
      <c:catAx>
        <c:axId val="356331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97274432"/>
        <c:crosses val="autoZero"/>
        <c:auto val="1"/>
        <c:lblAlgn val="ctr"/>
        <c:lblOffset val="100"/>
        <c:noMultiLvlLbl val="0"/>
      </c:catAx>
      <c:valAx>
        <c:axId val="197274432"/>
        <c:scaling>
          <c:orientation val="minMax"/>
          <c:max val="0.9"/>
          <c:min val="0.5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356331008"/>
        <c:crosses val="autoZero"/>
        <c:crossBetween val="between"/>
        <c:majorUnit val="1"/>
      </c:valAx>
    </c:plotArea>
    <c:legend>
      <c:legendPos val="b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0"/>
      <c:rotY val="30"/>
      <c:depthPercent val="14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Свършени дела в 1 месечен/шестдесетдневен срок</c:v>
                </c:pt>
              </c:strCache>
            </c:strRef>
          </c:tx>
          <c:spPr>
            <a:gradFill rotWithShape="1">
              <a:gsLst>
                <a:gs pos="97000">
                  <a:schemeClr val="accent3">
                    <a:tint val="43000"/>
                    <a:satMod val="165000"/>
                  </a:schemeClr>
                </a:gs>
                <a:gs pos="37000">
                  <a:schemeClr val="accent3">
                    <a:tint val="83000"/>
                    <a:satMod val="155000"/>
                  </a:schemeClr>
                </a:gs>
                <a:gs pos="26000">
                  <a:schemeClr val="accent3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 fov="0">
                <a:rot lat="0" lon="0" rev="0"/>
              </a:camera>
              <a:lightRig rig="flat" dir="t">
                <a:rot lat="0" lon="0" rev="20040000"/>
              </a:lightRig>
            </a:scene3d>
            <a:sp3d contourW="12700" prstMaterial="dkEdge">
              <a:bevelT w="25400" h="38100" prst="convex"/>
              <a:contourClr>
                <a:schemeClr val="accent3">
                  <a:satMod val="11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0862982404976872E-3"/>
                  <c:y val="0.10249494268374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864197530864196E-3"/>
                  <c:y val="0.17801753202966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96296296295166E-3"/>
                  <c:y val="0.13755900202292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 г.</c:v>
                </c:pt>
                <c:pt idx="1">
                  <c:v>2018 г.</c:v>
                </c:pt>
                <c:pt idx="2">
                  <c:v>2017 г.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0.99890000000000001</c:v>
                </c:pt>
                <c:pt idx="1">
                  <c:v>0.99690000000000001</c:v>
                </c:pt>
                <c:pt idx="2">
                  <c:v>0.97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gapDepth val="5"/>
        <c:shape val="box"/>
        <c:axId val="356826624"/>
        <c:axId val="197276736"/>
        <c:axId val="0"/>
      </c:bar3DChart>
      <c:catAx>
        <c:axId val="35682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97276736"/>
        <c:crosses val="autoZero"/>
        <c:auto val="1"/>
        <c:lblAlgn val="ctr"/>
        <c:lblOffset val="100"/>
        <c:noMultiLvlLbl val="0"/>
      </c:catAx>
      <c:valAx>
        <c:axId val="1972767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56826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096991348303684"/>
          <c:y val="0.90615659893491063"/>
          <c:w val="0.82656107222708286"/>
          <c:h val="7.5916980370710568E-2"/>
        </c:manualLayout>
      </c:layout>
      <c:overlay val="0"/>
      <c:txPr>
        <a:bodyPr/>
        <a:lstStyle/>
        <a:p>
          <a:pPr rtl="0">
            <a:defRPr/>
          </a:pPr>
          <a:endParaRPr lang="bg-BG"/>
        </a:p>
      </c:txPr>
    </c:legend>
    <c:plotVisOnly val="1"/>
    <c:dispBlanksAs val="gap"/>
    <c:showDLblsOverMax val="0"/>
  </c:chart>
  <c:spPr>
    <a:noFill/>
    <a:ln>
      <a:gradFill>
        <a:gsLst>
          <a:gs pos="0">
            <a:schemeClr val="accent1">
              <a:tint val="66000"/>
              <a:satMod val="160000"/>
            </a:schemeClr>
          </a:gs>
          <a:gs pos="50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5400000" scaled="0"/>
      </a:gradFill>
    </a:ln>
  </c:spPr>
  <c:txPr>
    <a:bodyPr/>
    <a:lstStyle/>
    <a:p>
      <a:pPr>
        <a:defRPr sz="1800"/>
      </a:pPr>
      <a:endParaRPr lang="bg-BG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7149CF-7096-4712-BC75-6ADB01FCEB0D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CC342A9-ECA6-4AE4-8DA9-9CDD4E6CEDA2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/>
          <a:r>
            <a:rPr lang="bg-BG" sz="3000" baseline="0" dirty="0" smtClean="0">
              <a:solidFill>
                <a:schemeClr val="bg1"/>
              </a:solidFill>
            </a:rPr>
            <a:t>Мариана Момчева – Зам.председател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Веселин Николов 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Веселин Монов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Галя Митева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Данчо Димитров 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Минка Кирчева</a:t>
          </a:r>
        </a:p>
        <a:p>
          <a:pPr algn="just"/>
          <a:r>
            <a:rPr lang="bg-BG" sz="3000" baseline="0" dirty="0" smtClean="0">
              <a:solidFill>
                <a:schemeClr val="bg1"/>
              </a:solidFill>
            </a:rPr>
            <a:t>Ромео Симеонов (до  20.08.2019 г., след което е командирован в Административен съд - Варна)</a:t>
          </a:r>
          <a:endParaRPr lang="bg-BG" sz="3000" baseline="0" dirty="0">
            <a:solidFill>
              <a:schemeClr val="bg1"/>
            </a:solidFill>
          </a:endParaRPr>
        </a:p>
      </dgm:t>
    </dgm:pt>
    <dgm:pt modelId="{1237D88F-0654-4326-95BA-C69C85BA1F66}" type="parTrans" cxnId="{E53D544C-57A2-4D25-8663-67DA366509D0}">
      <dgm:prSet/>
      <dgm:spPr/>
      <dgm:t>
        <a:bodyPr/>
        <a:lstStyle/>
        <a:p>
          <a:endParaRPr lang="bg-BG"/>
        </a:p>
      </dgm:t>
    </dgm:pt>
    <dgm:pt modelId="{60D24485-367E-43B0-9DAE-69D6113ADF94}" type="sibTrans" cxnId="{E53D544C-57A2-4D25-8663-67DA366509D0}">
      <dgm:prSet/>
      <dgm:spPr/>
      <dgm:t>
        <a:bodyPr/>
        <a:lstStyle/>
        <a:p>
          <a:endParaRPr lang="bg-BG"/>
        </a:p>
      </dgm:t>
    </dgm:pt>
    <dgm:pt modelId="{C4598EC3-EDC2-4363-B60D-E238D2208872}" type="pres">
      <dgm:prSet presAssocID="{297149CF-7096-4712-BC75-6ADB01FCEB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4F9E24C-42B1-426B-8BC9-832561B018BF}" type="pres">
      <dgm:prSet presAssocID="{4CC342A9-ECA6-4AE4-8DA9-9CDD4E6CEDA2}" presName="thickLine" presStyleLbl="alignNode1" presStyleIdx="0" presStyleCnt="1"/>
      <dgm:spPr/>
    </dgm:pt>
    <dgm:pt modelId="{D6A8E60A-27D3-4893-B455-319F1027FB20}" type="pres">
      <dgm:prSet presAssocID="{4CC342A9-ECA6-4AE4-8DA9-9CDD4E6CEDA2}" presName="horz1" presStyleCnt="0"/>
      <dgm:spPr/>
    </dgm:pt>
    <dgm:pt modelId="{C32BE08B-435B-44F1-9D07-02EDECE214A4}" type="pres">
      <dgm:prSet presAssocID="{4CC342A9-ECA6-4AE4-8DA9-9CDD4E6CEDA2}" presName="tx1" presStyleLbl="revTx" presStyleIdx="0" presStyleCnt="1" custLinFactNeighborX="-4673" custLinFactNeighborY="1449"/>
      <dgm:spPr/>
      <dgm:t>
        <a:bodyPr/>
        <a:lstStyle/>
        <a:p>
          <a:endParaRPr lang="bg-BG"/>
        </a:p>
      </dgm:t>
    </dgm:pt>
    <dgm:pt modelId="{45C37318-C460-447A-BC11-001A2CA9D8CF}" type="pres">
      <dgm:prSet presAssocID="{4CC342A9-ECA6-4AE4-8DA9-9CDD4E6CEDA2}" presName="vert1" presStyleCnt="0"/>
      <dgm:spPr/>
    </dgm:pt>
  </dgm:ptLst>
  <dgm:cxnLst>
    <dgm:cxn modelId="{E53D544C-57A2-4D25-8663-67DA366509D0}" srcId="{297149CF-7096-4712-BC75-6ADB01FCEB0D}" destId="{4CC342A9-ECA6-4AE4-8DA9-9CDD4E6CEDA2}" srcOrd="0" destOrd="0" parTransId="{1237D88F-0654-4326-95BA-C69C85BA1F66}" sibTransId="{60D24485-367E-43B0-9DAE-69D6113ADF94}"/>
    <dgm:cxn modelId="{A7AB9270-FE60-40F5-97AB-8C04ED539107}" type="presOf" srcId="{4CC342A9-ECA6-4AE4-8DA9-9CDD4E6CEDA2}" destId="{C32BE08B-435B-44F1-9D07-02EDECE214A4}" srcOrd="0" destOrd="0" presId="urn:microsoft.com/office/officeart/2008/layout/LinedList"/>
    <dgm:cxn modelId="{3DE98B91-1111-46F1-B72E-81FBB0551FA8}" type="presOf" srcId="{297149CF-7096-4712-BC75-6ADB01FCEB0D}" destId="{C4598EC3-EDC2-4363-B60D-E238D2208872}" srcOrd="0" destOrd="0" presId="urn:microsoft.com/office/officeart/2008/layout/LinedList"/>
    <dgm:cxn modelId="{786D0CEC-90B7-46E0-A69C-790A0FFC9B81}" type="presParOf" srcId="{C4598EC3-EDC2-4363-B60D-E238D2208872}" destId="{04F9E24C-42B1-426B-8BC9-832561B018BF}" srcOrd="0" destOrd="0" presId="urn:microsoft.com/office/officeart/2008/layout/LinedList"/>
    <dgm:cxn modelId="{1A61D829-956F-4085-ADB5-0E140C58791A}" type="presParOf" srcId="{C4598EC3-EDC2-4363-B60D-E238D2208872}" destId="{D6A8E60A-27D3-4893-B455-319F1027FB20}" srcOrd="1" destOrd="0" presId="urn:microsoft.com/office/officeart/2008/layout/LinedList"/>
    <dgm:cxn modelId="{BE4292C6-722E-4BC6-AAD3-FB65BB02E511}" type="presParOf" srcId="{D6A8E60A-27D3-4893-B455-319F1027FB20}" destId="{C32BE08B-435B-44F1-9D07-02EDECE214A4}" srcOrd="0" destOrd="0" presId="urn:microsoft.com/office/officeart/2008/layout/LinedList"/>
    <dgm:cxn modelId="{5598732B-3222-4C17-AEC5-A00157CCDB5A}" type="presParOf" srcId="{D6A8E60A-27D3-4893-B455-319F1027FB20}" destId="{45C37318-C460-447A-BC11-001A2CA9D8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149CF-7096-4712-BC75-6ADB01FCEB0D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CC342A9-ECA6-4AE4-8DA9-9CDD4E6CEDA2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  <a:tabLst>
              <a:tab pos="182563" algn="l"/>
            </a:tabLst>
          </a:pPr>
          <a:r>
            <a:rPr lang="bg-BG" sz="2600" baseline="0" dirty="0" smtClean="0">
              <a:solidFill>
                <a:schemeClr val="bg1"/>
              </a:solidFill>
            </a:rPr>
            <a:t>Анна Великова - Председател	</a:t>
          </a:r>
        </a:p>
        <a:p>
          <a:pPr algn="just">
            <a:lnSpc>
              <a:spcPct val="100000"/>
            </a:lnSpc>
            <a:spcAft>
              <a:spcPts val="0"/>
            </a:spcAft>
            <a:tabLst>
              <a:tab pos="182563" algn="l"/>
            </a:tabLst>
          </a:pPr>
          <a:r>
            <a:rPr lang="bg-BG" sz="2600" baseline="0" dirty="0" smtClean="0">
              <a:solidFill>
                <a:schemeClr val="bg1"/>
              </a:solidFill>
            </a:rPr>
            <a:t>Стела Тонева		</a:t>
          </a:r>
        </a:p>
        <a:p>
          <a:pPr algn="just">
            <a:lnSpc>
              <a:spcPct val="100000"/>
            </a:lnSpc>
            <a:spcAft>
              <a:spcPts val="0"/>
            </a:spcAft>
            <a:tabLst>
              <a:tab pos="182563" algn="l"/>
            </a:tabLst>
          </a:pPr>
          <a:r>
            <a:rPr lang="bg-BG" sz="2600" baseline="0" dirty="0" smtClean="0">
              <a:solidFill>
                <a:schemeClr val="bg1"/>
              </a:solidFill>
            </a:rPr>
            <a:t>Албена Колева		</a:t>
          </a:r>
        </a:p>
        <a:p>
          <a:pPr algn="just">
            <a:lnSpc>
              <a:spcPct val="100000"/>
            </a:lnSpc>
            <a:spcAft>
              <a:spcPts val="0"/>
            </a:spcAft>
            <a:tabLst>
              <a:tab pos="182563" algn="l"/>
            </a:tabLst>
          </a:pPr>
          <a:r>
            <a:rPr lang="bg-BG" sz="2600" baseline="0" dirty="0" smtClean="0">
              <a:solidFill>
                <a:schemeClr val="bg1"/>
              </a:solidFill>
            </a:rPr>
            <a:t>Деница Петкова		</a:t>
          </a:r>
        </a:p>
        <a:p>
          <a:pPr algn="just">
            <a:lnSpc>
              <a:spcPct val="100000"/>
            </a:lnSpc>
            <a:spcAft>
              <a:spcPts val="0"/>
            </a:spcAft>
            <a:tabLst>
              <a:tab pos="182563" algn="l"/>
            </a:tabLst>
          </a:pPr>
          <a:r>
            <a:rPr lang="bg-BG" sz="2600" baseline="0" dirty="0" smtClean="0">
              <a:solidFill>
                <a:schemeClr val="bg1"/>
              </a:solidFill>
            </a:rPr>
            <a:t>Николай Николов</a:t>
          </a:r>
        </a:p>
        <a:p>
          <a:pPr algn="just">
            <a:lnSpc>
              <a:spcPct val="100000"/>
            </a:lnSpc>
            <a:spcAft>
              <a:spcPts val="0"/>
            </a:spcAft>
            <a:tabLst>
              <a:tab pos="182563" algn="l"/>
            </a:tabLst>
          </a:pPr>
          <a:r>
            <a:rPr lang="bg-BG" sz="2600" baseline="0" dirty="0" smtClean="0">
              <a:solidFill>
                <a:schemeClr val="bg1"/>
              </a:solidFill>
            </a:rPr>
            <a:t>Любомир Генов</a:t>
          </a:r>
        </a:p>
        <a:p>
          <a:pPr algn="just">
            <a:lnSpc>
              <a:spcPct val="100000"/>
            </a:lnSpc>
            <a:spcAft>
              <a:spcPts val="0"/>
            </a:spcAft>
            <a:tabLst>
              <a:tab pos="182563" algn="l"/>
            </a:tabLst>
          </a:pPr>
          <a:r>
            <a:rPr lang="bg-BG" sz="2600" baseline="0" dirty="0" smtClean="0">
              <a:solidFill>
                <a:schemeClr val="bg1"/>
              </a:solidFill>
            </a:rPr>
            <a:t>Мирослава Неделчева</a:t>
          </a:r>
        </a:p>
        <a:p>
          <a:pPr algn="just">
            <a:lnSpc>
              <a:spcPct val="100000"/>
            </a:lnSpc>
            <a:spcAft>
              <a:spcPts val="0"/>
            </a:spcAft>
            <a:tabLst>
              <a:tab pos="182563" algn="l"/>
            </a:tabLst>
          </a:pPr>
          <a:r>
            <a:rPr lang="bg-BG" sz="2600" baseline="0" dirty="0" smtClean="0">
              <a:solidFill>
                <a:schemeClr val="bg1"/>
              </a:solidFill>
            </a:rPr>
            <a:t>Павлина Паскалева</a:t>
          </a:r>
        </a:p>
        <a:p>
          <a:pPr algn="just">
            <a:lnSpc>
              <a:spcPct val="100000"/>
            </a:lnSpc>
            <a:spcAft>
              <a:spcPts val="0"/>
            </a:spcAft>
            <a:tabLst>
              <a:tab pos="182563" algn="l"/>
            </a:tabLst>
          </a:pPr>
          <a:r>
            <a:rPr lang="bg-BG" sz="2600" baseline="0" dirty="0" smtClean="0">
              <a:solidFill>
                <a:schemeClr val="bg1"/>
              </a:solidFill>
            </a:rPr>
            <a:t>Соня Дженкова</a:t>
          </a:r>
        </a:p>
        <a:p>
          <a:pPr algn="just">
            <a:lnSpc>
              <a:spcPct val="100000"/>
            </a:lnSpc>
            <a:spcAft>
              <a:spcPts val="0"/>
            </a:spcAft>
            <a:tabLst>
              <a:tab pos="182563" algn="l"/>
            </a:tabLst>
          </a:pPr>
          <a:r>
            <a:rPr lang="bg-BG" sz="2600" baseline="0" dirty="0" smtClean="0">
              <a:solidFill>
                <a:schemeClr val="bg1"/>
              </a:solidFill>
            </a:rPr>
            <a:t>Станимир Ангелов</a:t>
          </a:r>
        </a:p>
        <a:p>
          <a:pPr algn="just">
            <a:lnSpc>
              <a:spcPct val="100000"/>
            </a:lnSpc>
            <a:spcAft>
              <a:spcPts val="0"/>
            </a:spcAft>
            <a:tabLst>
              <a:tab pos="182563" algn="l"/>
            </a:tabLst>
          </a:pPr>
          <a:r>
            <a:rPr lang="bg-BG" sz="2600" baseline="0" dirty="0" smtClean="0">
              <a:solidFill>
                <a:schemeClr val="bg1"/>
              </a:solidFill>
            </a:rPr>
            <a:t>Татяна Лефтерова</a:t>
          </a:r>
        </a:p>
        <a:p>
          <a:pPr algn="just">
            <a:lnSpc>
              <a:spcPct val="100000"/>
            </a:lnSpc>
            <a:spcAft>
              <a:spcPts val="0"/>
            </a:spcAft>
            <a:tabLst>
              <a:tab pos="182563" algn="l"/>
            </a:tabLst>
          </a:pPr>
          <a:r>
            <a:rPr lang="bg-BG" sz="2600" baseline="0" dirty="0" smtClean="0">
              <a:solidFill>
                <a:schemeClr val="bg1"/>
              </a:solidFill>
            </a:rPr>
            <a:t>Кристиана Кръстева - (ползва отпуск по чл.163/164 от КТ до 20.06.2019 г. </a:t>
          </a:r>
          <a:r>
            <a:rPr lang="en-US" sz="2600" baseline="0" dirty="0" smtClean="0">
              <a:solidFill>
                <a:schemeClr val="bg1"/>
              </a:solidFill>
            </a:rPr>
            <a:t>O</a:t>
          </a:r>
          <a:r>
            <a:rPr lang="bg-BG" sz="2600" baseline="0" dirty="0" smtClean="0">
              <a:solidFill>
                <a:schemeClr val="bg1"/>
              </a:solidFill>
            </a:rPr>
            <a:t>т 08.07.2019 г. е преназначена в Районен съд - Перник)</a:t>
          </a:r>
        </a:p>
      </dgm:t>
    </dgm:pt>
    <dgm:pt modelId="{1237D88F-0654-4326-95BA-C69C85BA1F66}" type="parTrans" cxnId="{E53D544C-57A2-4D25-8663-67DA366509D0}">
      <dgm:prSet/>
      <dgm:spPr/>
      <dgm:t>
        <a:bodyPr/>
        <a:lstStyle/>
        <a:p>
          <a:endParaRPr lang="bg-BG"/>
        </a:p>
      </dgm:t>
    </dgm:pt>
    <dgm:pt modelId="{60D24485-367E-43B0-9DAE-69D6113ADF94}" type="sibTrans" cxnId="{E53D544C-57A2-4D25-8663-67DA366509D0}">
      <dgm:prSet/>
      <dgm:spPr/>
      <dgm:t>
        <a:bodyPr/>
        <a:lstStyle/>
        <a:p>
          <a:endParaRPr lang="bg-BG"/>
        </a:p>
      </dgm:t>
    </dgm:pt>
    <dgm:pt modelId="{C4598EC3-EDC2-4363-B60D-E238D2208872}" type="pres">
      <dgm:prSet presAssocID="{297149CF-7096-4712-BC75-6ADB01FCEB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4F9E24C-42B1-426B-8BC9-832561B018BF}" type="pres">
      <dgm:prSet presAssocID="{4CC342A9-ECA6-4AE4-8DA9-9CDD4E6CEDA2}" presName="thickLine" presStyleLbl="alignNode1" presStyleIdx="0" presStyleCnt="1"/>
      <dgm:spPr/>
    </dgm:pt>
    <dgm:pt modelId="{D6A8E60A-27D3-4893-B455-319F1027FB20}" type="pres">
      <dgm:prSet presAssocID="{4CC342A9-ECA6-4AE4-8DA9-9CDD4E6CEDA2}" presName="horz1" presStyleCnt="0"/>
      <dgm:spPr/>
    </dgm:pt>
    <dgm:pt modelId="{C32BE08B-435B-44F1-9D07-02EDECE214A4}" type="pres">
      <dgm:prSet presAssocID="{4CC342A9-ECA6-4AE4-8DA9-9CDD4E6CEDA2}" presName="tx1" presStyleLbl="revTx" presStyleIdx="0" presStyleCnt="1" custScaleY="100098" custLinFactNeighborX="834" custLinFactNeighborY="-49"/>
      <dgm:spPr/>
      <dgm:t>
        <a:bodyPr/>
        <a:lstStyle/>
        <a:p>
          <a:endParaRPr lang="bg-BG"/>
        </a:p>
      </dgm:t>
    </dgm:pt>
    <dgm:pt modelId="{45C37318-C460-447A-BC11-001A2CA9D8CF}" type="pres">
      <dgm:prSet presAssocID="{4CC342A9-ECA6-4AE4-8DA9-9CDD4E6CEDA2}" presName="vert1" presStyleCnt="0"/>
      <dgm:spPr/>
    </dgm:pt>
  </dgm:ptLst>
  <dgm:cxnLst>
    <dgm:cxn modelId="{E53D544C-57A2-4D25-8663-67DA366509D0}" srcId="{297149CF-7096-4712-BC75-6ADB01FCEB0D}" destId="{4CC342A9-ECA6-4AE4-8DA9-9CDD4E6CEDA2}" srcOrd="0" destOrd="0" parTransId="{1237D88F-0654-4326-95BA-C69C85BA1F66}" sibTransId="{60D24485-367E-43B0-9DAE-69D6113ADF94}"/>
    <dgm:cxn modelId="{3DC003C9-A17A-4979-8D90-ECD1AFAD16EB}" type="presOf" srcId="{297149CF-7096-4712-BC75-6ADB01FCEB0D}" destId="{C4598EC3-EDC2-4363-B60D-E238D2208872}" srcOrd="0" destOrd="0" presId="urn:microsoft.com/office/officeart/2008/layout/LinedList"/>
    <dgm:cxn modelId="{0911A4A5-3CEF-48C1-95E8-02EB17B3E1FD}" type="presOf" srcId="{4CC342A9-ECA6-4AE4-8DA9-9CDD4E6CEDA2}" destId="{C32BE08B-435B-44F1-9D07-02EDECE214A4}" srcOrd="0" destOrd="0" presId="urn:microsoft.com/office/officeart/2008/layout/LinedList"/>
    <dgm:cxn modelId="{F26EE499-0683-4B75-ACED-1E04BD440A73}" type="presParOf" srcId="{C4598EC3-EDC2-4363-B60D-E238D2208872}" destId="{04F9E24C-42B1-426B-8BC9-832561B018BF}" srcOrd="0" destOrd="0" presId="urn:microsoft.com/office/officeart/2008/layout/LinedList"/>
    <dgm:cxn modelId="{4C9B6E6C-31CD-453D-AE0C-07250FFA0215}" type="presParOf" srcId="{C4598EC3-EDC2-4363-B60D-E238D2208872}" destId="{D6A8E60A-27D3-4893-B455-319F1027FB20}" srcOrd="1" destOrd="0" presId="urn:microsoft.com/office/officeart/2008/layout/LinedList"/>
    <dgm:cxn modelId="{0A8DF140-613D-42C1-901F-047CF4C25DC8}" type="presParOf" srcId="{D6A8E60A-27D3-4893-B455-319F1027FB20}" destId="{C32BE08B-435B-44F1-9D07-02EDECE214A4}" srcOrd="0" destOrd="0" presId="urn:microsoft.com/office/officeart/2008/layout/LinedList"/>
    <dgm:cxn modelId="{99A4503E-E199-436A-AFB3-CB0E2931F9C5}" type="presParOf" srcId="{D6A8E60A-27D3-4893-B455-319F1027FB20}" destId="{45C37318-C460-447A-BC11-001A2CA9D8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7149CF-7096-4712-BC75-6ADB01FCEB0D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4CC342A9-ECA6-4AE4-8DA9-9CDD4E6CEDA2}">
      <dgm:prSet phldrT="[Текст]" custT="1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baseline="0" dirty="0" smtClean="0">
              <a:solidFill>
                <a:schemeClr val="bg1"/>
              </a:solidFill>
            </a:rPr>
            <a:t>ДЪРЖАВНИ СЪДЕБНИ ИЗПЪЛНИТЕЛИ:</a:t>
          </a:r>
        </a:p>
        <a:p>
          <a:pPr marL="0" marR="0" indent="0" algn="l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bg-BG" sz="3000" baseline="0" dirty="0" smtClean="0">
              <a:solidFill>
                <a:schemeClr val="bg1"/>
              </a:solidFill>
            </a:rPr>
            <a:t>Милена Стойкова – Ръководител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aseline="0" dirty="0" smtClean="0">
              <a:solidFill>
                <a:schemeClr val="bg1"/>
              </a:solidFill>
            </a:rPr>
            <a:t>Ивайло Милев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aseline="0" dirty="0" smtClean="0">
              <a:solidFill>
                <a:schemeClr val="bg1"/>
              </a:solidFill>
            </a:rPr>
            <a:t>Антония Лазарова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baseline="0" dirty="0" smtClean="0">
              <a:solidFill>
                <a:schemeClr val="bg1"/>
              </a:solidFill>
            </a:rPr>
            <a:t>СЪДИИ ПО ВПИСВАНИЯТА: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aseline="0" dirty="0" smtClean="0">
              <a:solidFill>
                <a:schemeClr val="bg1"/>
              </a:solidFill>
            </a:rPr>
            <a:t>Теменуга Георгиева – Ръководител 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aseline="0" dirty="0" smtClean="0">
              <a:solidFill>
                <a:schemeClr val="bg1"/>
              </a:solidFill>
            </a:rPr>
            <a:t>Пепа Маринова</a:t>
          </a:r>
          <a:endParaRPr lang="en-US" sz="3000" baseline="0" dirty="0" smtClean="0">
            <a:solidFill>
              <a:schemeClr val="bg1"/>
            </a:solidFill>
          </a:endParaRP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aseline="0" dirty="0" smtClean="0">
              <a:solidFill>
                <a:schemeClr val="bg1"/>
              </a:solidFill>
            </a:rPr>
            <a:t>Ирфан Муса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baseline="0" dirty="0" smtClean="0">
              <a:solidFill>
                <a:schemeClr val="bg1"/>
              </a:solidFill>
            </a:rPr>
            <a:t>Храбра Никова</a:t>
          </a:r>
        </a:p>
      </dgm:t>
    </dgm:pt>
    <dgm:pt modelId="{1237D88F-0654-4326-95BA-C69C85BA1F66}" type="parTrans" cxnId="{E53D544C-57A2-4D25-8663-67DA366509D0}">
      <dgm:prSet/>
      <dgm:spPr/>
      <dgm:t>
        <a:bodyPr/>
        <a:lstStyle/>
        <a:p>
          <a:pPr algn="l"/>
          <a:endParaRPr lang="bg-BG"/>
        </a:p>
      </dgm:t>
    </dgm:pt>
    <dgm:pt modelId="{60D24485-367E-43B0-9DAE-69D6113ADF94}" type="sibTrans" cxnId="{E53D544C-57A2-4D25-8663-67DA366509D0}">
      <dgm:prSet/>
      <dgm:spPr/>
      <dgm:t>
        <a:bodyPr/>
        <a:lstStyle/>
        <a:p>
          <a:pPr algn="l"/>
          <a:endParaRPr lang="bg-BG"/>
        </a:p>
      </dgm:t>
    </dgm:pt>
    <dgm:pt modelId="{C4598EC3-EDC2-4363-B60D-E238D2208872}" type="pres">
      <dgm:prSet presAssocID="{297149CF-7096-4712-BC75-6ADB01FCEB0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bg-BG"/>
        </a:p>
      </dgm:t>
    </dgm:pt>
    <dgm:pt modelId="{04F9E24C-42B1-426B-8BC9-832561B018BF}" type="pres">
      <dgm:prSet presAssocID="{4CC342A9-ECA6-4AE4-8DA9-9CDD4E6CEDA2}" presName="thickLine" presStyleLbl="alignNode1" presStyleIdx="0" presStyleCnt="1"/>
      <dgm:spPr/>
    </dgm:pt>
    <dgm:pt modelId="{D6A8E60A-27D3-4893-B455-319F1027FB20}" type="pres">
      <dgm:prSet presAssocID="{4CC342A9-ECA6-4AE4-8DA9-9CDD4E6CEDA2}" presName="horz1" presStyleCnt="0"/>
      <dgm:spPr/>
    </dgm:pt>
    <dgm:pt modelId="{C32BE08B-435B-44F1-9D07-02EDECE214A4}" type="pres">
      <dgm:prSet presAssocID="{4CC342A9-ECA6-4AE4-8DA9-9CDD4E6CEDA2}" presName="tx1" presStyleLbl="revTx" presStyleIdx="0" presStyleCnt="1" custScaleY="100098" custLinFactNeighborX="-65064" custLinFactNeighborY="6814"/>
      <dgm:spPr/>
      <dgm:t>
        <a:bodyPr/>
        <a:lstStyle/>
        <a:p>
          <a:endParaRPr lang="bg-BG"/>
        </a:p>
      </dgm:t>
    </dgm:pt>
    <dgm:pt modelId="{45C37318-C460-447A-BC11-001A2CA9D8CF}" type="pres">
      <dgm:prSet presAssocID="{4CC342A9-ECA6-4AE4-8DA9-9CDD4E6CEDA2}" presName="vert1" presStyleCnt="0"/>
      <dgm:spPr/>
    </dgm:pt>
  </dgm:ptLst>
  <dgm:cxnLst>
    <dgm:cxn modelId="{E53D544C-57A2-4D25-8663-67DA366509D0}" srcId="{297149CF-7096-4712-BC75-6ADB01FCEB0D}" destId="{4CC342A9-ECA6-4AE4-8DA9-9CDD4E6CEDA2}" srcOrd="0" destOrd="0" parTransId="{1237D88F-0654-4326-95BA-C69C85BA1F66}" sibTransId="{60D24485-367E-43B0-9DAE-69D6113ADF94}"/>
    <dgm:cxn modelId="{A7F0D904-9383-418E-B886-428F764DAB5F}" type="presOf" srcId="{297149CF-7096-4712-BC75-6ADB01FCEB0D}" destId="{C4598EC3-EDC2-4363-B60D-E238D2208872}" srcOrd="0" destOrd="0" presId="urn:microsoft.com/office/officeart/2008/layout/LinedList"/>
    <dgm:cxn modelId="{797BA12E-56CA-4A62-A5D6-EEFAC0CF5FCF}" type="presOf" srcId="{4CC342A9-ECA6-4AE4-8DA9-9CDD4E6CEDA2}" destId="{C32BE08B-435B-44F1-9D07-02EDECE214A4}" srcOrd="0" destOrd="0" presId="urn:microsoft.com/office/officeart/2008/layout/LinedList"/>
    <dgm:cxn modelId="{9394C442-56BE-45C4-86F6-317BC4E8E69D}" type="presParOf" srcId="{C4598EC3-EDC2-4363-B60D-E238D2208872}" destId="{04F9E24C-42B1-426B-8BC9-832561B018BF}" srcOrd="0" destOrd="0" presId="urn:microsoft.com/office/officeart/2008/layout/LinedList"/>
    <dgm:cxn modelId="{D16D26F1-3371-4743-AF94-35EEC9B51F4A}" type="presParOf" srcId="{C4598EC3-EDC2-4363-B60D-E238D2208872}" destId="{D6A8E60A-27D3-4893-B455-319F1027FB20}" srcOrd="1" destOrd="0" presId="urn:microsoft.com/office/officeart/2008/layout/LinedList"/>
    <dgm:cxn modelId="{DC48EFC4-B636-4128-8441-66E6E74B12D2}" type="presParOf" srcId="{D6A8E60A-27D3-4893-B455-319F1027FB20}" destId="{C32BE08B-435B-44F1-9D07-02EDECE214A4}" srcOrd="0" destOrd="0" presId="urn:microsoft.com/office/officeart/2008/layout/LinedList"/>
    <dgm:cxn modelId="{931DA84D-0FBE-4B04-87D6-32D66D63035F}" type="presParOf" srcId="{D6A8E60A-27D3-4893-B455-319F1027FB20}" destId="{45C37318-C460-447A-BC11-001A2CA9D8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9E24C-42B1-426B-8BC9-832561B018BF}">
      <dsp:nvSpPr>
        <dsp:cNvPr id="0" name=""/>
        <dsp:cNvSpPr/>
      </dsp:nvSpPr>
      <dsp:spPr>
        <a:xfrm>
          <a:off x="0" y="0"/>
          <a:ext cx="770485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2BE08B-435B-44F1-9D07-02EDECE214A4}">
      <dsp:nvSpPr>
        <dsp:cNvPr id="0" name=""/>
        <dsp:cNvSpPr/>
      </dsp:nvSpPr>
      <dsp:spPr>
        <a:xfrm>
          <a:off x="0" y="0"/>
          <a:ext cx="7704856" cy="496855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Мариана Момчева – Зам.председател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Веселин Николов 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Веселин Монов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Галя Митева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Данчо Димитров 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Минка Кирчева</a:t>
          </a:r>
        </a:p>
        <a:p>
          <a:pPr lvl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Ромео Симеонов (до  20.08.2019 г., след което е командирован в Административен съд - Варна)</a:t>
          </a:r>
          <a:endParaRPr lang="bg-BG" sz="3000" kern="1200" baseline="0" dirty="0">
            <a:solidFill>
              <a:schemeClr val="bg1"/>
            </a:solidFill>
          </a:endParaRPr>
        </a:p>
      </dsp:txBody>
      <dsp:txXfrm>
        <a:off x="0" y="0"/>
        <a:ext cx="7704856" cy="4968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9E24C-42B1-426B-8BC9-832561B018BF}">
      <dsp:nvSpPr>
        <dsp:cNvPr id="0" name=""/>
        <dsp:cNvSpPr/>
      </dsp:nvSpPr>
      <dsp:spPr>
        <a:xfrm>
          <a:off x="0" y="2668"/>
          <a:ext cx="864096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2BE08B-435B-44F1-9D07-02EDECE214A4}">
      <dsp:nvSpPr>
        <dsp:cNvPr id="0" name=""/>
        <dsp:cNvSpPr/>
      </dsp:nvSpPr>
      <dsp:spPr>
        <a:xfrm>
          <a:off x="8438" y="0"/>
          <a:ext cx="8632521" cy="546727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2563" algn="l"/>
            </a:tabLst>
          </a:pPr>
          <a:r>
            <a:rPr lang="bg-BG" sz="2600" kern="1200" baseline="0" dirty="0" smtClean="0">
              <a:solidFill>
                <a:schemeClr val="bg1"/>
              </a:solidFill>
            </a:rPr>
            <a:t>Анна Великова - Председател	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2563" algn="l"/>
            </a:tabLst>
          </a:pPr>
          <a:r>
            <a:rPr lang="bg-BG" sz="2600" kern="1200" baseline="0" dirty="0" smtClean="0">
              <a:solidFill>
                <a:schemeClr val="bg1"/>
              </a:solidFill>
            </a:rPr>
            <a:t>Стела Тонева		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2563" algn="l"/>
            </a:tabLst>
          </a:pPr>
          <a:r>
            <a:rPr lang="bg-BG" sz="2600" kern="1200" baseline="0" dirty="0" smtClean="0">
              <a:solidFill>
                <a:schemeClr val="bg1"/>
              </a:solidFill>
            </a:rPr>
            <a:t>Албена Колева		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2563" algn="l"/>
            </a:tabLst>
          </a:pPr>
          <a:r>
            <a:rPr lang="bg-BG" sz="2600" kern="1200" baseline="0" dirty="0" smtClean="0">
              <a:solidFill>
                <a:schemeClr val="bg1"/>
              </a:solidFill>
            </a:rPr>
            <a:t>Деница Петкова		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2563" algn="l"/>
            </a:tabLst>
          </a:pPr>
          <a:r>
            <a:rPr lang="bg-BG" sz="2600" kern="1200" baseline="0" dirty="0" smtClean="0">
              <a:solidFill>
                <a:schemeClr val="bg1"/>
              </a:solidFill>
            </a:rPr>
            <a:t>Николай Николов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2563" algn="l"/>
            </a:tabLst>
          </a:pPr>
          <a:r>
            <a:rPr lang="bg-BG" sz="2600" kern="1200" baseline="0" dirty="0" smtClean="0">
              <a:solidFill>
                <a:schemeClr val="bg1"/>
              </a:solidFill>
            </a:rPr>
            <a:t>Любомир Генов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2563" algn="l"/>
            </a:tabLst>
          </a:pPr>
          <a:r>
            <a:rPr lang="bg-BG" sz="2600" kern="1200" baseline="0" dirty="0" smtClean="0">
              <a:solidFill>
                <a:schemeClr val="bg1"/>
              </a:solidFill>
            </a:rPr>
            <a:t>Мирослава Неделчева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2563" algn="l"/>
            </a:tabLst>
          </a:pPr>
          <a:r>
            <a:rPr lang="bg-BG" sz="2600" kern="1200" baseline="0" dirty="0" smtClean="0">
              <a:solidFill>
                <a:schemeClr val="bg1"/>
              </a:solidFill>
            </a:rPr>
            <a:t>Павлина Паскалева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2563" algn="l"/>
            </a:tabLst>
          </a:pPr>
          <a:r>
            <a:rPr lang="bg-BG" sz="2600" kern="1200" baseline="0" dirty="0" smtClean="0">
              <a:solidFill>
                <a:schemeClr val="bg1"/>
              </a:solidFill>
            </a:rPr>
            <a:t>Соня Дженкова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2563" algn="l"/>
            </a:tabLst>
          </a:pPr>
          <a:r>
            <a:rPr lang="bg-BG" sz="2600" kern="1200" baseline="0" dirty="0" smtClean="0">
              <a:solidFill>
                <a:schemeClr val="bg1"/>
              </a:solidFill>
            </a:rPr>
            <a:t>Станимир Ангелов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2563" algn="l"/>
            </a:tabLst>
          </a:pPr>
          <a:r>
            <a:rPr lang="bg-BG" sz="2600" kern="1200" baseline="0" dirty="0" smtClean="0">
              <a:solidFill>
                <a:schemeClr val="bg1"/>
              </a:solidFill>
            </a:rPr>
            <a:t>Татяна Лефтерова</a:t>
          </a:r>
        </a:p>
        <a:p>
          <a:pPr lvl="0" algn="just" defTabSz="1155700">
            <a:lnSpc>
              <a:spcPct val="100000"/>
            </a:lnSpc>
            <a:spcBef>
              <a:spcPct val="0"/>
            </a:spcBef>
            <a:spcAft>
              <a:spcPts val="0"/>
            </a:spcAft>
            <a:tabLst>
              <a:tab pos="182563" algn="l"/>
            </a:tabLst>
          </a:pPr>
          <a:r>
            <a:rPr lang="bg-BG" sz="2600" kern="1200" baseline="0" dirty="0" smtClean="0">
              <a:solidFill>
                <a:schemeClr val="bg1"/>
              </a:solidFill>
            </a:rPr>
            <a:t>Кристиана Кръстева - (ползва отпуск по чл.163/164 от КТ до 20.06.2019 г. </a:t>
          </a:r>
          <a:r>
            <a:rPr lang="en-US" sz="2600" kern="1200" baseline="0" dirty="0" smtClean="0">
              <a:solidFill>
                <a:schemeClr val="bg1"/>
              </a:solidFill>
            </a:rPr>
            <a:t>O</a:t>
          </a:r>
          <a:r>
            <a:rPr lang="bg-BG" sz="2600" kern="1200" baseline="0" dirty="0" smtClean="0">
              <a:solidFill>
                <a:schemeClr val="bg1"/>
              </a:solidFill>
            </a:rPr>
            <a:t>т 08.07.2019 г. е преназначена в Районен съд - Перник)</a:t>
          </a:r>
        </a:p>
      </dsp:txBody>
      <dsp:txXfrm>
        <a:off x="8438" y="0"/>
        <a:ext cx="8632521" cy="54672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9E24C-42B1-426B-8BC9-832561B018BF}">
      <dsp:nvSpPr>
        <dsp:cNvPr id="0" name=""/>
        <dsp:cNvSpPr/>
      </dsp:nvSpPr>
      <dsp:spPr>
        <a:xfrm>
          <a:off x="0" y="2562"/>
          <a:ext cx="864096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2BE08B-435B-44F1-9D07-02EDECE214A4}">
      <dsp:nvSpPr>
        <dsp:cNvPr id="0" name=""/>
        <dsp:cNvSpPr/>
      </dsp:nvSpPr>
      <dsp:spPr>
        <a:xfrm>
          <a:off x="0" y="5125"/>
          <a:ext cx="8632521" cy="525145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baseline="0" dirty="0" smtClean="0">
              <a:solidFill>
                <a:schemeClr val="bg1"/>
              </a:solidFill>
            </a:rPr>
            <a:t>ДЪРЖАВНИ СЪДЕБНИ ИЗПЪЛНИТЕЛИ:</a:t>
          </a:r>
        </a:p>
        <a:p>
          <a:pPr marL="0" marR="0" lvl="0" indent="0" algn="l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bg-BG" sz="3000" kern="1200" baseline="0" dirty="0" smtClean="0">
              <a:solidFill>
                <a:schemeClr val="bg1"/>
              </a:solidFill>
            </a:rPr>
            <a:t>Милена Стойкова – Ръководител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Ивайло Милев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Антония Лазарова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b="1" kern="1200" baseline="0" dirty="0" smtClean="0">
              <a:solidFill>
                <a:schemeClr val="bg1"/>
              </a:solidFill>
            </a:rPr>
            <a:t>СЪДИИ ПО ВПИСВАНИЯТА: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Теменуга Георгиева – Ръководител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Пепа Маринова</a:t>
          </a:r>
          <a:endParaRPr lang="en-US" sz="3000" kern="1200" baseline="0" dirty="0" smtClean="0">
            <a:solidFill>
              <a:schemeClr val="bg1"/>
            </a:solidFill>
          </a:endParaRP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Ирфан Муса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000" kern="1200" baseline="0" dirty="0" smtClean="0">
              <a:solidFill>
                <a:schemeClr val="bg1"/>
              </a:solidFill>
            </a:rPr>
            <a:t>Храбра Никова</a:t>
          </a:r>
        </a:p>
      </dsp:txBody>
      <dsp:txXfrm>
        <a:off x="0" y="5125"/>
        <a:ext cx="8632521" cy="5251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6179F-80B9-4D89-A967-ED2B9D518D01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5A17C-A59E-46AB-9FC8-0F60C7AD366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7550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20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23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24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29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30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35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42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44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45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6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46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47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49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50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51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52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53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57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58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59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64</a:t>
            </a:fld>
            <a:endParaRPr lang="bg-B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18699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66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9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>
                <a:solidFill>
                  <a:prstClr val="black"/>
                </a:solidFill>
              </a:rPr>
              <a:pPr/>
              <a:t>11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Сравнение</a:t>
            </a:r>
            <a:r>
              <a:rPr lang="bg-BG" baseline="0" dirty="0" smtClean="0"/>
              <a:t> по години</a:t>
            </a:r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5A17C-A59E-46AB-9FC8-0F60C7AD3667}" type="slidenum">
              <a:rPr lang="bg-BG" smtClean="0"/>
              <a:t>12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5935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0409550"/>
      </p:ext>
    </p:extLst>
  </p:cSld>
  <p:clrMapOvr>
    <a:masterClrMapping/>
  </p:clrMapOvr>
  <p:transition spd="slow" advClick="0" advTm="10000">
    <p:randomBa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64495"/>
      </p:ext>
    </p:extLst>
  </p:cSld>
  <p:clrMapOvr>
    <a:masterClrMapping/>
  </p:clrMapOvr>
  <p:transition spd="slow" advClick="0" advTm="10000">
    <p:randomBa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81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38511"/>
      </p:ext>
    </p:extLst>
  </p:cSld>
  <p:clrMapOvr>
    <a:masterClrMapping/>
  </p:clrMapOvr>
  <p:transition spd="slow" advClick="0" advTm="10000">
    <p:randomBa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23710"/>
      </p:ext>
    </p:extLst>
  </p:cSld>
  <p:clrMapOvr>
    <a:masterClrMapping/>
  </p:clrMapOvr>
  <p:transition spd="slow" advClick="0" advTm="10000">
    <p:randomBa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071750"/>
      </p:ext>
    </p:extLst>
  </p:cSld>
  <p:clrMapOvr>
    <a:masterClrMapping/>
  </p:clrMapOvr>
  <p:transition spd="slow" advClick="0" advTm="10000">
    <p:randomBa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10055"/>
      </p:ext>
    </p:extLst>
  </p:cSld>
  <p:clrMapOvr>
    <a:masterClrMapping/>
  </p:clrMapOvr>
  <p:transition spd="slow" advClick="0" advTm="10000">
    <p:randomBa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63548"/>
      </p:ext>
    </p:extLst>
  </p:cSld>
  <p:clrMapOvr>
    <a:masterClrMapping/>
  </p:clrMapOvr>
  <p:transition spd="slow" advClick="0" advTm="10000">
    <p:randomBa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75167"/>
      </p:ext>
    </p:extLst>
  </p:cSld>
  <p:clrMapOvr>
    <a:masterClrMapping/>
  </p:clrMapOvr>
  <p:transition spd="slow" advClick="0" advTm="10000">
    <p:randomBa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84012"/>
      </p:ext>
    </p:extLst>
  </p:cSld>
  <p:clrMapOvr>
    <a:masterClrMapping/>
  </p:clrMapOvr>
  <p:transition spd="slow" advClick="0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0771"/>
      </p:ext>
    </p:extLst>
  </p:cSld>
  <p:clrMapOvr>
    <a:masterClrMapping/>
  </p:clrMapOvr>
  <p:transition spd="slow" advClick="0" advTm="10000">
    <p:randomBar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7153905"/>
      </p:ext>
    </p:extLst>
  </p:cSld>
  <p:clrMapOvr>
    <a:masterClrMapping/>
  </p:clrMapOvr>
  <p:transition spd="slow" advClick="0" advTm="10000">
    <p:randomBa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85175"/>
      </p:ext>
    </p:extLst>
  </p:cSld>
  <p:clrMapOvr>
    <a:masterClrMapping/>
  </p:clrMapOvr>
  <p:transition spd="slow" advClick="0" advTm="10000">
    <p:randomBa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6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68257"/>
      </p:ext>
    </p:extLst>
  </p:cSld>
  <p:clrMapOvr>
    <a:masterClrMapping/>
  </p:clrMapOvr>
  <p:transition spd="slow" advClick="0" advTm="10000">
    <p:randomBa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030154"/>
      </p:ext>
    </p:extLst>
  </p:cSld>
  <p:clrMapOvr>
    <a:masterClrMapping/>
  </p:clrMapOvr>
  <p:transition spd="slow" advClick="0" advTm="10000">
    <p:randomBa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701377"/>
      </p:ext>
    </p:extLst>
  </p:cSld>
  <p:clrMapOvr>
    <a:masterClrMapping/>
  </p:clrMapOvr>
  <p:transition spd="slow" advClick="0" advTm="10000">
    <p:randomBa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33250"/>
      </p:ext>
    </p:extLst>
  </p:cSld>
  <p:clrMapOvr>
    <a:masterClrMapping/>
  </p:clrMapOvr>
  <p:transition spd="slow" advClick="0" advTm="10000">
    <p:randomBa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6531"/>
      </p:ext>
    </p:extLst>
  </p:cSld>
  <p:clrMapOvr>
    <a:masterClrMapping/>
  </p:clrMapOvr>
  <p:transition spd="slow" advClick="0" advTm="10000">
    <p:randomBa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35216"/>
      </p:ext>
    </p:extLst>
  </p:cSld>
  <p:clrMapOvr>
    <a:masterClrMapping/>
  </p:clrMapOvr>
  <p:transition spd="slow" advClick="0" advTm="10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4107856"/>
      </p:ext>
    </p:extLst>
  </p:cSld>
  <p:clrMapOvr>
    <a:masterClrMapping/>
  </p:clrMapOvr>
  <p:transition spd="slow" advClick="0" advTm="10000">
    <p:randomBar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46393"/>
      </p:ext>
    </p:extLst>
  </p:cSld>
  <p:clrMapOvr>
    <a:masterClrMapping/>
  </p:clrMapOvr>
  <p:transition spd="slow" advClick="0" advTm="10000">
    <p:randomBa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498293"/>
      </p:ext>
    </p:extLst>
  </p:cSld>
  <p:clrMapOvr>
    <a:masterClrMapping/>
  </p:clrMapOvr>
  <p:transition spd="slow" advClick="0" advTm="10000">
    <p:randomBar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204152"/>
      </p:ext>
    </p:extLst>
  </p:cSld>
  <p:clrMapOvr>
    <a:masterClrMapping/>
  </p:clrMapOvr>
  <p:transition spd="slow" advClick="0" advTm="10000">
    <p:randomBar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21809"/>
      </p:ext>
    </p:extLst>
  </p:cSld>
  <p:clrMapOvr>
    <a:masterClrMapping/>
  </p:clrMapOvr>
  <p:transition spd="slow" advClick="0" advTm="10000">
    <p:randomBar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87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18773"/>
      </p:ext>
    </p:extLst>
  </p:cSld>
  <p:clrMapOvr>
    <a:masterClrMapping/>
  </p:clrMapOvr>
  <p:transition spd="slow" advClick="0" advTm="10000">
    <p:randomBar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28299"/>
      </p:ext>
    </p:extLst>
  </p:cSld>
  <p:clrMapOvr>
    <a:masterClrMapping/>
  </p:clrMapOvr>
  <p:transition spd="slow" advClick="0" advTm="10000">
    <p:randomBar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9141"/>
      </p:ext>
    </p:extLst>
  </p:cSld>
  <p:clrMapOvr>
    <a:masterClrMapping/>
  </p:clrMapOvr>
  <p:transition spd="slow" advClick="0" advTm="10000">
    <p:randomBar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5110"/>
      </p:ext>
    </p:extLst>
  </p:cSld>
  <p:clrMapOvr>
    <a:masterClrMapping/>
  </p:clrMapOvr>
  <p:transition spd="slow" advClick="0" advTm="10000">
    <p:randomBar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60335"/>
      </p:ext>
    </p:extLst>
  </p:cSld>
  <p:clrMapOvr>
    <a:masterClrMapping/>
  </p:clrMapOvr>
  <p:transition spd="slow" advClick="0" advTm="10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62143"/>
      </p:ext>
    </p:extLst>
  </p:cSld>
  <p:clrMapOvr>
    <a:masterClrMapping/>
  </p:clrMapOvr>
  <p:transition spd="slow" advClick="0" advTm="10000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2303"/>
      </p:ext>
    </p:extLst>
  </p:cSld>
  <p:clrMapOvr>
    <a:masterClrMapping/>
  </p:clrMapOvr>
  <p:transition spd="slow" advClick="0" advTm="10000">
    <p:randomBar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74991"/>
      </p:ext>
    </p:extLst>
  </p:cSld>
  <p:clrMapOvr>
    <a:masterClrMapping/>
  </p:clrMapOvr>
  <p:transition spd="slow" advClick="0" advTm="10000">
    <p:randomBar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95259"/>
      </p:ext>
    </p:extLst>
  </p:cSld>
  <p:clrMapOvr>
    <a:masterClrMapping/>
  </p:clrMapOvr>
  <p:transition spd="slow" advClick="0" advTm="10000">
    <p:randomBar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9310099"/>
      </p:ext>
    </p:extLst>
  </p:cSld>
  <p:clrMapOvr>
    <a:masterClrMapping/>
  </p:clrMapOvr>
  <p:transition spd="slow" advClick="0" advTm="10000">
    <p:randomBar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8944"/>
      </p:ext>
    </p:extLst>
  </p:cSld>
  <p:clrMapOvr>
    <a:masterClrMapping/>
  </p:clrMapOvr>
  <p:transition spd="slow" advClick="0" advTm="10000">
    <p:randomBar dir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08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75560"/>
      </p:ext>
    </p:extLst>
  </p:cSld>
  <p:clrMapOvr>
    <a:masterClrMapping/>
  </p:clrMapOvr>
  <p:transition spd="slow" advClick="0" advTm="10000">
    <p:randomBar dir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03856"/>
      </p:ext>
    </p:extLst>
  </p:cSld>
  <p:clrMapOvr>
    <a:masterClrMapping/>
  </p:clrMapOvr>
  <p:transition spd="slow" advClick="0" advTm="10000">
    <p:randomBar dir="vert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46582"/>
      </p:ext>
    </p:extLst>
  </p:cSld>
  <p:clrMapOvr>
    <a:masterClrMapping/>
  </p:clrMapOvr>
  <p:transition spd="slow" advClick="0" advTm="10000">
    <p:randomBar dir="vert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53784"/>
      </p:ext>
    </p:extLst>
  </p:cSld>
  <p:clrMapOvr>
    <a:masterClrMapping/>
  </p:clrMapOvr>
  <p:transition spd="slow" advClick="0" advTm="10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88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98771"/>
      </p:ext>
    </p:extLst>
  </p:cSld>
  <p:clrMapOvr>
    <a:masterClrMapping/>
  </p:clrMapOvr>
  <p:transition spd="slow" advClick="0" advTm="10000">
    <p:randomBar dir="vert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91621"/>
      </p:ext>
    </p:extLst>
  </p:cSld>
  <p:clrMapOvr>
    <a:masterClrMapping/>
  </p:clrMapOvr>
  <p:transition spd="slow" advClick="0" advTm="10000">
    <p:randomBar dir="vert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45117"/>
      </p:ext>
    </p:extLst>
  </p:cSld>
  <p:clrMapOvr>
    <a:masterClrMapping/>
  </p:clrMapOvr>
  <p:transition spd="slow" advClick="0" advTm="10000">
    <p:randomBar dir="vert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11712"/>
      </p:ext>
    </p:extLst>
  </p:cSld>
  <p:clrMapOvr>
    <a:masterClrMapping/>
  </p:clrMapOvr>
  <p:transition spd="slow" advClick="0" advTm="10000">
    <p:randomBar dir="vert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0354547"/>
      </p:ext>
    </p:extLst>
  </p:cSld>
  <p:clrMapOvr>
    <a:masterClrMapping/>
  </p:clrMapOvr>
  <p:transition spd="slow" advClick="0" advTm="10000">
    <p:randomBar dir="vert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7291"/>
      </p:ext>
    </p:extLst>
  </p:cSld>
  <p:clrMapOvr>
    <a:masterClrMapping/>
  </p:clrMapOvr>
  <p:transition spd="slow" advClick="0" advTm="10000">
    <p:randomBar dir="vert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5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1935"/>
      </p:ext>
    </p:extLst>
  </p:cSld>
  <p:clrMapOvr>
    <a:masterClrMapping/>
  </p:clrMapOvr>
  <p:transition spd="slow" advClick="0" advTm="10000">
    <p:randomBar dir="vert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67464"/>
      </p:ext>
    </p:extLst>
  </p:cSld>
  <p:clrMapOvr>
    <a:masterClrMapping/>
  </p:clrMapOvr>
  <p:transition spd="slow" advClick="0" advTm="10000">
    <p:randomBar dir="vert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81821"/>
      </p:ext>
    </p:extLst>
  </p:cSld>
  <p:clrMapOvr>
    <a:masterClrMapping/>
  </p:clrMapOvr>
  <p:transition spd="slow" advClick="0" advTm="10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73120"/>
      </p:ext>
    </p:extLst>
  </p:cSld>
  <p:clrMapOvr>
    <a:masterClrMapping/>
  </p:clrMapOvr>
  <p:transition spd="slow" advClick="0" advTm="10000">
    <p:randomBar dir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28920"/>
      </p:ext>
    </p:extLst>
  </p:cSld>
  <p:clrMapOvr>
    <a:masterClrMapping/>
  </p:clrMapOvr>
  <p:transition spd="slow" advClick="0" advTm="10000">
    <p:randomBar dir="vert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46118"/>
      </p:ext>
    </p:extLst>
  </p:cSld>
  <p:clrMapOvr>
    <a:masterClrMapping/>
  </p:clrMapOvr>
  <p:transition spd="slow" advClick="0" advTm="10000">
    <p:randomBar dir="vert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3938"/>
      </p:ext>
    </p:extLst>
  </p:cSld>
  <p:clrMapOvr>
    <a:masterClrMapping/>
  </p:clrMapOvr>
  <p:transition spd="slow" advClick="0" advTm="10000">
    <p:randomBar dir="vert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25028"/>
      </p:ext>
    </p:extLst>
  </p:cSld>
  <p:clrMapOvr>
    <a:masterClrMapping/>
  </p:clrMapOvr>
  <p:transition spd="slow" advClick="0" advTm="10000">
    <p:randomBar dir="vert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5357"/>
      </p:ext>
    </p:extLst>
  </p:cSld>
  <p:clrMapOvr>
    <a:masterClrMapping/>
  </p:clrMapOvr>
  <p:transition spd="slow" advClick="0" advTm="10000">
    <p:randomBar dir="vert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1950361"/>
      </p:ext>
    </p:extLst>
  </p:cSld>
  <p:clrMapOvr>
    <a:masterClrMapping/>
  </p:clrMapOvr>
  <p:transition spd="slow" advClick="0" advTm="10000">
    <p:randomBar dir="vert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68614"/>
      </p:ext>
    </p:extLst>
  </p:cSld>
  <p:clrMapOvr>
    <a:masterClrMapping/>
  </p:clrMapOvr>
  <p:transition spd="slow" advClick="0" advTm="10000">
    <p:randomBar dir="vert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28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4904"/>
      </p:ext>
    </p:extLst>
  </p:cSld>
  <p:clrMapOvr>
    <a:masterClrMapping/>
  </p:clrMapOvr>
  <p:transition spd="slow" advClick="0" advTm="10000">
    <p:randomBar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51678"/>
      </p:ext>
    </p:extLst>
  </p:cSld>
  <p:clrMapOvr>
    <a:masterClrMapping/>
  </p:clrMapOvr>
  <p:transition spd="slow" advClick="0" advTm="10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31735"/>
      </p:ext>
    </p:extLst>
  </p:cSld>
  <p:clrMapOvr>
    <a:masterClrMapping/>
  </p:clrMapOvr>
  <p:transition spd="slow" advClick="0" advTm="10000">
    <p:randomBar dir="vert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47317"/>
      </p:ext>
    </p:extLst>
  </p:cSld>
  <p:clrMapOvr>
    <a:masterClrMapping/>
  </p:clrMapOvr>
  <p:transition spd="slow" advClick="0" advTm="10000">
    <p:randomBar dir="vert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28230"/>
      </p:ext>
    </p:extLst>
  </p:cSld>
  <p:clrMapOvr>
    <a:masterClrMapping/>
  </p:clrMapOvr>
  <p:transition spd="slow" advClick="0" advTm="10000">
    <p:randomBar dir="vert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46649"/>
      </p:ext>
    </p:extLst>
  </p:cSld>
  <p:clrMapOvr>
    <a:masterClrMapping/>
  </p:clrMapOvr>
  <p:transition spd="slow" advClick="0" advTm="10000">
    <p:randomBar dir="vert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52539"/>
      </p:ext>
    </p:extLst>
  </p:cSld>
  <p:clrMapOvr>
    <a:masterClrMapping/>
  </p:clrMapOvr>
  <p:transition spd="slow" advClick="0" advTm="10000">
    <p:randomBar dir="vert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04140"/>
      </p:ext>
    </p:extLst>
  </p:cSld>
  <p:clrMapOvr>
    <a:masterClrMapping/>
  </p:clrMapOvr>
  <p:transition spd="slow" advClick="0" advTm="10000">
    <p:randomBar dir="vert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21349"/>
      </p:ext>
    </p:extLst>
  </p:cSld>
  <p:clrMapOvr>
    <a:masterClrMapping/>
  </p:clrMapOvr>
  <p:transition spd="slow" advClick="0" advTm="10000">
    <p:randomBar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0015444"/>
      </p:ext>
    </p:extLst>
  </p:cSld>
  <p:clrMapOvr>
    <a:masterClrMapping/>
  </p:clrMapOvr>
  <p:transition spd="slow" advClick="0" advTm="10000">
    <p:randomBar dir="vert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09347"/>
      </p:ext>
    </p:extLst>
  </p:cSld>
  <p:clrMapOvr>
    <a:masterClrMapping/>
  </p:clrMapOvr>
  <p:transition spd="slow" advClick="0" advTm="10000">
    <p:randomBar dir="vert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36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15312"/>
      </p:ext>
    </p:extLst>
  </p:cSld>
  <p:clrMapOvr>
    <a:masterClrMapping/>
  </p:clrMapOvr>
  <p:transition spd="slow" advClick="0" advTm="10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30479"/>
      </p:ext>
    </p:extLst>
  </p:cSld>
  <p:clrMapOvr>
    <a:masterClrMapping/>
  </p:clrMapOvr>
  <p:transition spd="slow" advClick="0" advTm="10000">
    <p:randomBar dir="vert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51804"/>
      </p:ext>
    </p:extLst>
  </p:cSld>
  <p:clrMapOvr>
    <a:masterClrMapping/>
  </p:clrMapOvr>
  <p:transition spd="slow" advClick="0" advTm="10000">
    <p:randomBar dir="vert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70616"/>
      </p:ext>
    </p:extLst>
  </p:cSld>
  <p:clrMapOvr>
    <a:masterClrMapping/>
  </p:clrMapOvr>
  <p:transition spd="slow" advClick="0" advTm="10000">
    <p:randomBar dir="vert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11452"/>
      </p:ext>
    </p:extLst>
  </p:cSld>
  <p:clrMapOvr>
    <a:masterClrMapping/>
  </p:clrMapOvr>
  <p:transition spd="slow" advClick="0" advTm="10000">
    <p:randomBar dir="vert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06033"/>
      </p:ext>
    </p:extLst>
  </p:cSld>
  <p:clrMapOvr>
    <a:masterClrMapping/>
  </p:clrMapOvr>
  <p:transition spd="slow" advClick="0" advTm="10000">
    <p:randomBar dir="vert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71266"/>
      </p:ext>
    </p:extLst>
  </p:cSld>
  <p:clrMapOvr>
    <a:masterClrMapping/>
  </p:clrMapOvr>
  <p:transition spd="slow" advClick="0" advTm="10000">
    <p:randomBar dir="vert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76629"/>
      </p:ext>
    </p:extLst>
  </p:cSld>
  <p:clrMapOvr>
    <a:masterClrMapping/>
  </p:clrMapOvr>
  <p:transition spd="slow" advClick="0" advTm="10000">
    <p:randomBar dir="vert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90272"/>
      </p:ext>
    </p:extLst>
  </p:cSld>
  <p:clrMapOvr>
    <a:masterClrMapping/>
  </p:clrMapOvr>
  <p:transition spd="slow" advClick="0" advTm="10000">
    <p:randomBar dir="vert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1000859"/>
      </p:ext>
    </p:extLst>
  </p:cSld>
  <p:clrMapOvr>
    <a:masterClrMapping/>
  </p:clrMapOvr>
  <p:transition spd="slow" advClick="0" advTm="10000">
    <p:randomBar dir="vert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37283"/>
      </p:ext>
    </p:extLst>
  </p:cSld>
  <p:clrMapOvr>
    <a:masterClrMapping/>
  </p:clrMapOvr>
  <p:transition spd="slow" advClick="0" advTm="10000">
    <p:randomBar dir="vert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14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48929"/>
      </p:ext>
    </p:extLst>
  </p:cSld>
  <p:clrMapOvr>
    <a:masterClrMapping/>
  </p:clrMapOvr>
  <p:transition spd="slow" advClick="0" advTm="10000">
    <p:randomBar dir="vert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63764"/>
      </p:ext>
    </p:extLst>
  </p:cSld>
  <p:clrMapOvr>
    <a:masterClrMapping/>
  </p:clrMapOvr>
  <p:transition spd="slow" advClick="0" advTm="10000">
    <p:randomBar dir="vert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01369"/>
      </p:ext>
    </p:extLst>
  </p:cSld>
  <p:clrMapOvr>
    <a:masterClrMapping/>
  </p:clrMapOvr>
  <p:transition spd="slow" advClick="0" advTm="10000">
    <p:randomBar dir="vert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72249"/>
      </p:ext>
    </p:extLst>
  </p:cSld>
  <p:clrMapOvr>
    <a:masterClrMapping/>
  </p:clrMapOvr>
  <p:transition spd="slow" advClick="0" advTm="10000">
    <p:randomBar dir="vert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10270"/>
      </p:ext>
    </p:extLst>
  </p:cSld>
  <p:clrMapOvr>
    <a:masterClrMapping/>
  </p:clrMapOvr>
  <p:transition spd="slow" advClick="0" advTm="10000">
    <p:randomBar dir="vert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05104"/>
      </p:ext>
    </p:extLst>
  </p:cSld>
  <p:clrMapOvr>
    <a:masterClrMapping/>
  </p:clrMapOvr>
  <p:transition spd="slow" advClick="0" advTm="10000">
    <p:randomBar dir="vert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86892"/>
      </p:ext>
    </p:extLst>
  </p:cSld>
  <p:clrMapOvr>
    <a:masterClrMapping/>
  </p:clrMapOvr>
  <p:transition spd="slow" advClick="0" advTm="10000">
    <p:randomBar dir="vert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165322"/>
      </p:ext>
    </p:extLst>
  </p:cSld>
  <p:clrMapOvr>
    <a:masterClrMapping/>
  </p:clrMapOvr>
  <p:transition spd="slow" advClick="0" advTm="10000">
    <p:randomBar dir="vert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04850"/>
      </p:ext>
    </p:extLst>
  </p:cSld>
  <p:clrMapOvr>
    <a:masterClrMapping/>
  </p:clrMapOvr>
  <p:transition spd="slow" advClick="0" advTm="10000">
    <p:randomBar dir="vert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3635131"/>
      </p:ext>
    </p:extLst>
  </p:cSld>
  <p:clrMapOvr>
    <a:masterClrMapping/>
  </p:clrMapOvr>
  <p:transition spd="slow" advClick="0" advTm="10000">
    <p:randomBar dir="vert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18789"/>
      </p:ext>
    </p:extLst>
  </p:cSld>
  <p:clrMapOvr>
    <a:masterClrMapping/>
  </p:clrMapOvr>
  <p:transition spd="slow" advClick="0" advTm="1000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19736"/>
      </p:ext>
    </p:extLst>
  </p:cSld>
  <p:clrMapOvr>
    <a:masterClrMapping/>
  </p:clrMapOvr>
  <p:transition spd="slow" advClick="0" advTm="10000">
    <p:randomBar dir="vert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306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73272"/>
      </p:ext>
    </p:extLst>
  </p:cSld>
  <p:clrMapOvr>
    <a:masterClrMapping/>
  </p:clrMapOvr>
  <p:transition spd="slow" advClick="0" advTm="10000">
    <p:randomBar dir="vert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85293"/>
      </p:ext>
    </p:extLst>
  </p:cSld>
  <p:clrMapOvr>
    <a:masterClrMapping/>
  </p:clrMapOvr>
  <p:transition spd="slow" advClick="0" advTm="10000">
    <p:randomBar dir="vert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89479"/>
      </p:ext>
    </p:extLst>
  </p:cSld>
  <p:clrMapOvr>
    <a:masterClrMapping/>
  </p:clrMapOvr>
  <p:transition spd="slow" advClick="0" advTm="10000">
    <p:randomBar dir="vert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204010"/>
      </p:ext>
    </p:extLst>
  </p:cSld>
  <p:clrMapOvr>
    <a:masterClrMapping/>
  </p:clrMapOvr>
  <p:transition spd="slow" advClick="0" advTm="10000">
    <p:randomBar dir="vert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75768"/>
      </p:ext>
    </p:extLst>
  </p:cSld>
  <p:clrMapOvr>
    <a:masterClrMapping/>
  </p:clrMapOvr>
  <p:transition spd="slow" advClick="0" advTm="10000">
    <p:randomBar dir="vert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43218"/>
      </p:ext>
    </p:extLst>
  </p:cSld>
  <p:clrMapOvr>
    <a:masterClrMapping/>
  </p:clrMapOvr>
  <p:transition spd="slow" advClick="0" advTm="10000">
    <p:randomBar dir="vert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377073"/>
      </p:ext>
    </p:extLst>
  </p:cSld>
  <p:clrMapOvr>
    <a:masterClrMapping/>
  </p:clrMapOvr>
  <p:transition spd="slow" advClick="0" advTm="10000">
    <p:randomBar dir="vert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97421"/>
      </p:ext>
    </p:extLst>
  </p:cSld>
  <p:clrMapOvr>
    <a:masterClrMapping/>
  </p:clrMapOvr>
  <p:transition spd="slow" advClick="0" advTm="10000">
    <p:randomBar dir="vert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46261472"/>
      </p:ext>
    </p:extLst>
  </p:cSld>
  <p:clrMapOvr>
    <a:masterClrMapping/>
  </p:clrMapOvr>
  <p:transition spd="slow" advClick="0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56187"/>
      </p:ext>
    </p:extLst>
  </p:cSld>
  <p:clrMapOvr>
    <a:masterClrMapping/>
  </p:clrMapOvr>
  <p:transition spd="slow" advClick="0" advTm="10000">
    <p:randomBar dir="vert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81867"/>
      </p:ext>
    </p:extLst>
  </p:cSld>
  <p:clrMapOvr>
    <a:masterClrMapping/>
  </p:clrMapOvr>
  <p:transition spd="slow" advClick="0" advTm="10000">
    <p:randomBar dir="vert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86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82211"/>
      </p:ext>
    </p:extLst>
  </p:cSld>
  <p:clrMapOvr>
    <a:masterClrMapping/>
  </p:clrMapOvr>
  <p:transition spd="slow" advClick="0" advTm="10000">
    <p:randomBar dir="vert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41685"/>
      </p:ext>
    </p:extLst>
  </p:cSld>
  <p:clrMapOvr>
    <a:masterClrMapping/>
  </p:clrMapOvr>
  <p:transition spd="slow" advClick="0" advTm="10000">
    <p:randomBar dir="vert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00495"/>
      </p:ext>
    </p:extLst>
  </p:cSld>
  <p:clrMapOvr>
    <a:masterClrMapping/>
  </p:clrMapOvr>
  <p:transition spd="slow" advClick="0" advTm="10000">
    <p:randomBar dir="vert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63706"/>
      </p:ext>
    </p:extLst>
  </p:cSld>
  <p:clrMapOvr>
    <a:masterClrMapping/>
  </p:clrMapOvr>
  <p:transition spd="slow" advClick="0" advTm="10000">
    <p:randomBar dir="vert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64314"/>
      </p:ext>
    </p:extLst>
  </p:cSld>
  <p:clrMapOvr>
    <a:masterClrMapping/>
  </p:clrMapOvr>
  <p:transition spd="slow" advClick="0" advTm="10000">
    <p:randomBar dir="vert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90028"/>
      </p:ext>
    </p:extLst>
  </p:cSld>
  <p:clrMapOvr>
    <a:masterClrMapping/>
  </p:clrMapOvr>
  <p:transition spd="slow" advClick="0" advTm="10000">
    <p:randomBar dir="vert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848943"/>
      </p:ext>
    </p:extLst>
  </p:cSld>
  <p:clrMapOvr>
    <a:masterClrMapping/>
  </p:clrMapOvr>
  <p:transition spd="slow" advClick="0" advTm="10000">
    <p:randomBar dir="vert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24577"/>
      </p:ext>
    </p:extLst>
  </p:cSld>
  <p:clrMapOvr>
    <a:masterClrMapping/>
  </p:clrMapOvr>
  <p:transition spd="slow" advClick="0" advTm="1000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92187"/>
      </p:ext>
    </p:extLst>
  </p:cSld>
  <p:clrMapOvr>
    <a:masterClrMapping/>
  </p:clrMapOvr>
  <p:transition spd="slow" advClick="0" advTm="10000">
    <p:randomBar dir="vert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80899210"/>
      </p:ext>
    </p:extLst>
  </p:cSld>
  <p:clrMapOvr>
    <a:masterClrMapping/>
  </p:clrMapOvr>
  <p:transition spd="slow" advClick="0" advTm="10000">
    <p:randomBar dir="vert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14905"/>
      </p:ext>
    </p:extLst>
  </p:cSld>
  <p:clrMapOvr>
    <a:masterClrMapping/>
  </p:clrMapOvr>
  <p:transition spd="slow" advClick="0" advTm="10000">
    <p:randomBar dir="vert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355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27375"/>
      </p:ext>
    </p:extLst>
  </p:cSld>
  <p:clrMapOvr>
    <a:masterClrMapping/>
  </p:clrMapOvr>
  <p:transition spd="slow" advClick="0" advTm="10000">
    <p:randomBar dir="vert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71196"/>
      </p:ext>
    </p:extLst>
  </p:cSld>
  <p:clrMapOvr>
    <a:masterClrMapping/>
  </p:clrMapOvr>
  <p:transition spd="slow" advClick="0" advTm="10000">
    <p:randomBar dir="vert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17037"/>
      </p:ext>
    </p:extLst>
  </p:cSld>
  <p:clrMapOvr>
    <a:masterClrMapping/>
  </p:clrMapOvr>
  <p:transition spd="slow" advClick="0" advTm="10000">
    <p:randomBar dir="vert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40328"/>
      </p:ext>
    </p:extLst>
  </p:cSld>
  <p:clrMapOvr>
    <a:masterClrMapping/>
  </p:clrMapOvr>
  <p:transition spd="slow" advClick="0" advTm="10000">
    <p:randomBar dir="vert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27097"/>
      </p:ext>
    </p:extLst>
  </p:cSld>
  <p:clrMapOvr>
    <a:masterClrMapping/>
  </p:clrMapOvr>
  <p:transition spd="slow" advClick="0" advTm="10000">
    <p:randomBar dir="vert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95426"/>
      </p:ext>
    </p:extLst>
  </p:cSld>
  <p:clrMapOvr>
    <a:masterClrMapping/>
  </p:clrMapOvr>
  <p:transition spd="slow" advClick="0" advTm="10000">
    <p:randomBar dir="vert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89898"/>
      </p:ext>
    </p:extLst>
  </p:cSld>
  <p:clrMapOvr>
    <a:masterClrMapping/>
  </p:clrMapOvr>
  <p:transition spd="slow" advClick="0" advTm="10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33558"/>
      </p:ext>
    </p:extLst>
  </p:cSld>
  <p:clrMapOvr>
    <a:masterClrMapping/>
  </p:clrMapOvr>
  <p:transition spd="slow" advClick="0" advTm="10000">
    <p:randomBar dir="vert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418944"/>
      </p:ext>
    </p:extLst>
  </p:cSld>
  <p:clrMapOvr>
    <a:masterClrMapping/>
  </p:clrMapOvr>
  <p:transition spd="slow" advClick="0" advTm="10000">
    <p:randomBar dir="vert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4061025"/>
      </p:ext>
    </p:extLst>
  </p:cSld>
  <p:clrMapOvr>
    <a:masterClrMapping/>
  </p:clrMapOvr>
  <p:transition spd="slow" advClick="0" advTm="10000">
    <p:randomBar dir="vert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68567"/>
      </p:ext>
    </p:extLst>
  </p:cSld>
  <p:clrMapOvr>
    <a:masterClrMapping/>
  </p:clrMapOvr>
  <p:transition spd="slow" advClick="0" advTm="10000">
    <p:randomBar dir="vert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09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4321"/>
      </p:ext>
    </p:extLst>
  </p:cSld>
  <p:clrMapOvr>
    <a:masterClrMapping/>
  </p:clrMapOvr>
  <p:transition spd="slow" advClick="0" advTm="10000">
    <p:randomBar dir="vert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80767"/>
      </p:ext>
    </p:extLst>
  </p:cSld>
  <p:clrMapOvr>
    <a:masterClrMapping/>
  </p:clrMapOvr>
  <p:transition spd="slow" advClick="0" advTm="10000">
    <p:randomBar dir="vert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20264"/>
      </p:ext>
    </p:extLst>
  </p:cSld>
  <p:clrMapOvr>
    <a:masterClrMapping/>
  </p:clrMapOvr>
  <p:transition spd="slow" advClick="0" advTm="10000">
    <p:randomBar dir="vert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02634"/>
      </p:ext>
    </p:extLst>
  </p:cSld>
  <p:clrMapOvr>
    <a:masterClrMapping/>
  </p:clrMapOvr>
  <p:transition spd="slow" advClick="0" advTm="10000">
    <p:randomBar dir="vert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57332"/>
      </p:ext>
    </p:extLst>
  </p:cSld>
  <p:clrMapOvr>
    <a:masterClrMapping/>
  </p:clrMapOvr>
  <p:transition spd="slow" advClick="0" advTm="10000">
    <p:randomBar dir="vert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39411"/>
      </p:ext>
    </p:extLst>
  </p:cSld>
  <p:clrMapOvr>
    <a:masterClrMapping/>
  </p:clrMapOvr>
  <p:transition spd="slow" advClick="0" advTm="10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34126432"/>
      </p:ext>
    </p:extLst>
  </p:cSld>
  <p:clrMapOvr>
    <a:masterClrMapping/>
  </p:clrMapOvr>
  <p:transition spd="slow" advClick="0" advTm="10000">
    <p:randomBar dir="vert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47796"/>
      </p:ext>
    </p:extLst>
  </p:cSld>
  <p:clrMapOvr>
    <a:masterClrMapping/>
  </p:clrMapOvr>
  <p:transition spd="slow" advClick="0" advTm="10000">
    <p:randomBar dir="vert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60023"/>
      </p:ext>
    </p:extLst>
  </p:cSld>
  <p:clrMapOvr>
    <a:masterClrMapping/>
  </p:clrMapOvr>
  <p:transition spd="slow" advClick="0" advTm="10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54312"/>
      </p:ext>
    </p:extLst>
  </p:cSld>
  <p:clrMapOvr>
    <a:masterClrMapping/>
  </p:clrMapOvr>
  <p:transition spd="slow" advClick="0" advTm="10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0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56698"/>
      </p:ext>
    </p:extLst>
  </p:cSld>
  <p:clrMapOvr>
    <a:masterClrMapping/>
  </p:clrMapOvr>
  <p:transition spd="slow" advClick="0" advTm="10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68381"/>
      </p:ext>
    </p:extLst>
  </p:cSld>
  <p:clrMapOvr>
    <a:masterClrMapping/>
  </p:clrMapOvr>
  <p:transition spd="slow" advClick="0" advTm="10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86925"/>
      </p:ext>
    </p:extLst>
  </p:cSld>
  <p:clrMapOvr>
    <a:masterClrMapping/>
  </p:clrMapOvr>
  <p:transition spd="slow" advClick="0" advTm="10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85852"/>
      </p:ext>
    </p:extLst>
  </p:cSld>
  <p:clrMapOvr>
    <a:masterClrMapping/>
  </p:clrMapOvr>
  <p:transition spd="slow" advClick="0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15345"/>
      </p:ext>
    </p:extLst>
  </p:cSld>
  <p:clrMapOvr>
    <a:masterClrMapping/>
  </p:clrMapOvr>
  <p:transition spd="slow" advClick="0" advTm="10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02578"/>
      </p:ext>
    </p:extLst>
  </p:cSld>
  <p:clrMapOvr>
    <a:masterClrMapping/>
  </p:clrMapOvr>
  <p:transition spd="slow" advClick="0" advTm="10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682786"/>
      </p:ext>
    </p:extLst>
  </p:cSld>
  <p:clrMapOvr>
    <a:masterClrMapping/>
  </p:clrMapOvr>
  <p:transition spd="slow" advClick="0" advTm="10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28219"/>
      </p:ext>
    </p:extLst>
  </p:cSld>
  <p:clrMapOvr>
    <a:masterClrMapping/>
  </p:clrMapOvr>
  <p:transition spd="slow" advClick="0" advTm="10000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2304810"/>
      </p:ext>
    </p:extLst>
  </p:cSld>
  <p:clrMapOvr>
    <a:masterClrMapping/>
  </p:clrMapOvr>
  <p:transition spd="slow" advClick="0" advTm="10000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05494"/>
      </p:ext>
    </p:extLst>
  </p:cSld>
  <p:clrMapOvr>
    <a:masterClrMapping/>
  </p:clrMapOvr>
  <p:transition spd="slow" advClick="0" advTm="10000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61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11424"/>
      </p:ext>
    </p:extLst>
  </p:cSld>
  <p:clrMapOvr>
    <a:masterClrMapping/>
  </p:clrMapOvr>
  <p:transition spd="slow" advClick="0" advTm="10000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2065"/>
      </p:ext>
    </p:extLst>
  </p:cSld>
  <p:clrMapOvr>
    <a:masterClrMapping/>
  </p:clrMapOvr>
  <p:transition spd="slow" advClick="0" advTm="10000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39783"/>
      </p:ext>
    </p:extLst>
  </p:cSld>
  <p:clrMapOvr>
    <a:masterClrMapping/>
  </p:clrMapOvr>
  <p:transition spd="slow" advClick="0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18576"/>
      </p:ext>
    </p:extLst>
  </p:cSld>
  <p:clrMapOvr>
    <a:masterClrMapping/>
  </p:clrMapOvr>
  <p:transition spd="slow" advClick="0" advTm="10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08910"/>
      </p:ext>
    </p:extLst>
  </p:cSld>
  <p:clrMapOvr>
    <a:masterClrMapping/>
  </p:clrMapOvr>
  <p:transition spd="slow" advClick="0" advTm="10000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93163"/>
      </p:ext>
    </p:extLst>
  </p:cSld>
  <p:clrMapOvr>
    <a:masterClrMapping/>
  </p:clrMapOvr>
  <p:transition spd="slow" advClick="0" advTm="10000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76888"/>
      </p:ext>
    </p:extLst>
  </p:cSld>
  <p:clrMapOvr>
    <a:masterClrMapping/>
  </p:clrMapOvr>
  <p:transition spd="slow" advClick="0" advTm="10000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31919"/>
      </p:ext>
    </p:extLst>
  </p:cSld>
  <p:clrMapOvr>
    <a:masterClrMapping/>
  </p:clrMapOvr>
  <p:transition spd="slow" advClick="0" advTm="10000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76235045"/>
      </p:ext>
    </p:extLst>
  </p:cSld>
  <p:clrMapOvr>
    <a:masterClrMapping/>
  </p:clrMapOvr>
  <p:transition spd="slow" advClick="0" advTm="10000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96362"/>
      </p:ext>
    </p:extLst>
  </p:cSld>
  <p:clrMapOvr>
    <a:masterClrMapping/>
  </p:clrMapOvr>
  <p:transition spd="slow" advClick="0" advTm="10000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11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44604"/>
      </p:ext>
    </p:extLst>
  </p:cSld>
  <p:clrMapOvr>
    <a:masterClrMapping/>
  </p:clrMapOvr>
  <p:transition spd="slow" advClick="0" advTm="10000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89324"/>
      </p:ext>
    </p:extLst>
  </p:cSld>
  <p:clrMapOvr>
    <a:masterClrMapping/>
  </p:clrMapOvr>
  <p:transition spd="slow" advClick="0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51611"/>
      </p:ext>
    </p:extLst>
  </p:cSld>
  <p:clrMapOvr>
    <a:masterClrMapping/>
  </p:clrMapOvr>
  <p:transition spd="slow" advClick="0" advTm="10000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467452"/>
      </p:ext>
    </p:extLst>
  </p:cSld>
  <p:clrMapOvr>
    <a:masterClrMapping/>
  </p:clrMapOvr>
  <p:transition spd="slow" advClick="0" advTm="10000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408548"/>
      </p:ext>
    </p:extLst>
  </p:cSld>
  <p:clrMapOvr>
    <a:masterClrMapping/>
  </p:clrMapOvr>
  <p:transition spd="slow" advClick="0" advTm="10000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4910"/>
      </p:ext>
    </p:extLst>
  </p:cSld>
  <p:clrMapOvr>
    <a:masterClrMapping/>
  </p:clrMapOvr>
  <p:transition spd="slow" advClick="0" advTm="10000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28899"/>
      </p:ext>
    </p:extLst>
  </p:cSld>
  <p:clrMapOvr>
    <a:masterClrMapping/>
  </p:clrMapOvr>
  <p:transition spd="slow" advClick="0" advTm="10000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25917"/>
      </p:ext>
    </p:extLst>
  </p:cSld>
  <p:clrMapOvr>
    <a:masterClrMapping/>
  </p:clrMapOvr>
  <p:transition spd="slow" advClick="0" advTm="10000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8127054"/>
      </p:ext>
    </p:extLst>
  </p:cSld>
  <p:clrMapOvr>
    <a:masterClrMapping/>
  </p:clrMapOvr>
  <p:transition spd="slow" advClick="0" advTm="10000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89892"/>
      </p:ext>
    </p:extLst>
  </p:cSld>
  <p:clrMapOvr>
    <a:masterClrMapping/>
  </p:clrMapOvr>
  <p:transition spd="slow" advClick="0" advTm="10000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63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73867"/>
      </p:ext>
    </p:extLst>
  </p:cSld>
  <p:clrMapOvr>
    <a:masterClrMapping/>
  </p:clrMapOvr>
  <p:transition spd="slow" advClick="0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76698"/>
      </p:ext>
    </p:extLst>
  </p:cSld>
  <p:clrMapOvr>
    <a:masterClrMapping/>
  </p:clrMapOvr>
  <p:transition spd="slow" advClick="0" advTm="10000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76111"/>
      </p:ext>
    </p:extLst>
  </p:cSld>
  <p:clrMapOvr>
    <a:masterClrMapping/>
  </p:clrMapOvr>
  <p:transition spd="slow" advClick="0" advTm="10000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72061"/>
      </p:ext>
    </p:extLst>
  </p:cSld>
  <p:clrMapOvr>
    <a:masterClrMapping/>
  </p:clrMapOvr>
  <p:transition spd="slow" advClick="0" advTm="1000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81344"/>
      </p:ext>
    </p:extLst>
  </p:cSld>
  <p:clrMapOvr>
    <a:masterClrMapping/>
  </p:clrMapOvr>
  <p:transition spd="slow" advClick="0" advTm="10000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86045"/>
      </p:ext>
    </p:extLst>
  </p:cSld>
  <p:clrMapOvr>
    <a:masterClrMapping/>
  </p:clrMapOvr>
  <p:transition spd="slow" advClick="0" advTm="10000">
    <p:randomBa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08163"/>
      </p:ext>
    </p:extLst>
  </p:cSld>
  <p:clrMapOvr>
    <a:masterClrMapping/>
  </p:clrMapOvr>
  <p:transition spd="slow" advClick="0" advTm="10000">
    <p:randomBar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99215"/>
      </p:ext>
    </p:extLst>
  </p:cSld>
  <p:clrMapOvr>
    <a:masterClrMapping/>
  </p:clrMapOvr>
  <p:transition spd="slow" advClick="0" advTm="10000">
    <p:randomBar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1872161"/>
      </p:ext>
    </p:extLst>
  </p:cSld>
  <p:clrMapOvr>
    <a:masterClrMapping/>
  </p:clrMapOvr>
  <p:transition spd="slow" advClick="0" advTm="10000">
    <p:randomBar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87324"/>
      </p:ext>
    </p:extLst>
  </p:cSld>
  <p:clrMapOvr>
    <a:masterClrMapping/>
  </p:clrMapOvr>
  <p:transition spd="slow" advClick="0" advTm="10000">
    <p:randomBa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94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71658"/>
      </p:ext>
    </p:extLst>
  </p:cSld>
  <p:clrMapOvr>
    <a:masterClrMapping/>
  </p:clrMapOvr>
  <p:transition spd="slow" advClick="0" advTm="10000">
    <p:randomBa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83404"/>
      </p:ext>
    </p:extLst>
  </p:cSld>
  <p:clrMapOvr>
    <a:masterClrMapping/>
  </p:clrMapOvr>
  <p:transition spd="slow" advClick="0" advTm="10000">
    <p:randomBa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83196"/>
      </p:ext>
    </p:extLst>
  </p:cSld>
  <p:clrMapOvr>
    <a:masterClrMapping/>
  </p:clrMapOvr>
  <p:transition spd="slow" advClick="0" advTm="10000">
    <p:randomBa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90340"/>
      </p:ext>
    </p:extLst>
  </p:cSld>
  <p:clrMapOvr>
    <a:masterClrMapping/>
  </p:clrMapOvr>
  <p:transition spd="slow" advClick="0" advTm="10000">
    <p:randomBa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4707"/>
      </p:ext>
    </p:extLst>
  </p:cSld>
  <p:clrMapOvr>
    <a:masterClrMapping/>
  </p:clrMapOvr>
  <p:transition spd="slow" advClick="0" advTm="10000">
    <p:randomBa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611824"/>
      </p:ext>
    </p:extLst>
  </p:cSld>
  <p:clrMapOvr>
    <a:masterClrMapping/>
  </p:clrMapOvr>
  <p:transition spd="slow" advClick="0" advTm="10000">
    <p:randomBa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65251"/>
      </p:ext>
    </p:extLst>
  </p:cSld>
  <p:clrMapOvr>
    <a:masterClrMapping/>
  </p:clrMapOvr>
  <p:transition spd="slow" advClick="0" advTm="10000">
    <p:randomBa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9236"/>
      </p:ext>
    </p:extLst>
  </p:cSld>
  <p:clrMapOvr>
    <a:masterClrMapping/>
  </p:clrMapOvr>
  <p:transition spd="slow" advClick="0" advTm="10000">
    <p:randomBar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97408831"/>
      </p:ext>
    </p:extLst>
  </p:cSld>
  <p:clrMapOvr>
    <a:masterClrMapping/>
  </p:clrMapOvr>
  <p:transition spd="slow" advClick="0" advTm="10000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89111"/>
      </p:ext>
    </p:extLst>
  </p:cSld>
  <p:clrMapOvr>
    <a:masterClrMapping/>
  </p:clrMapOvr>
  <p:transition spd="slow" advClick="0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87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95960"/>
      </p:ext>
    </p:extLst>
  </p:cSld>
  <p:clrMapOvr>
    <a:masterClrMapping/>
  </p:clrMapOvr>
  <p:transition spd="slow" advClick="0" advTm="10000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00337"/>
      </p:ext>
    </p:extLst>
  </p:cSld>
  <p:clrMapOvr>
    <a:masterClrMapping/>
  </p:clrMapOvr>
  <p:transition spd="slow" advClick="0" advTm="10000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946693"/>
      </p:ext>
    </p:extLst>
  </p:cSld>
  <p:clrMapOvr>
    <a:masterClrMapping/>
  </p:clrMapOvr>
  <p:transition spd="slow" advClick="0" advTm="10000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3807"/>
      </p:ext>
    </p:extLst>
  </p:cSld>
  <p:clrMapOvr>
    <a:masterClrMapping/>
  </p:clrMapOvr>
  <p:transition spd="slow" advClick="0" advTm="10000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13029"/>
      </p:ext>
    </p:extLst>
  </p:cSld>
  <p:clrMapOvr>
    <a:masterClrMapping/>
  </p:clrMapOvr>
  <p:transition spd="slow" advClick="0" advTm="10000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878176"/>
      </p:ext>
    </p:extLst>
  </p:cSld>
  <p:clrMapOvr>
    <a:masterClrMapping/>
  </p:clrMapOvr>
  <p:transition spd="slow" advClick="0" advTm="10000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463629"/>
      </p:ext>
    </p:extLst>
  </p:cSld>
  <p:clrMapOvr>
    <a:masterClrMapping/>
  </p:clrMapOvr>
  <p:transition spd="slow" advClick="0" advTm="10000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6333"/>
      </p:ext>
    </p:extLst>
  </p:cSld>
  <p:clrMapOvr>
    <a:masterClrMapping/>
  </p:clrMapOvr>
  <p:transition spd="slow" advClick="0" advTm="10000">
    <p:randomBar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33207740"/>
      </p:ext>
    </p:extLst>
  </p:cSld>
  <p:clrMapOvr>
    <a:masterClrMapping/>
  </p:clrMapOvr>
  <p:transition spd="slow" advClick="0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 spd="slow" advClick="0" advTm="10000">
    <p:randomBar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83400"/>
      </p:ext>
    </p:extLst>
  </p:cSld>
  <p:clrMapOvr>
    <a:masterClrMapping/>
  </p:clrMapOvr>
  <p:transition spd="slow" advClick="0" advTm="10000">
    <p:randomBar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70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randomBar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68333"/>
      </p:ext>
    </p:extLst>
  </p:cSld>
  <p:clrMapOvr>
    <a:masterClrMapping/>
  </p:clrMapOvr>
  <p:transition spd="slow" advClick="0" advTm="10000">
    <p:randomBar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25831"/>
      </p:ext>
    </p:extLst>
  </p:cSld>
  <p:clrMapOvr>
    <a:masterClrMapping/>
  </p:clrMapOvr>
  <p:transition spd="slow" advClick="0" advTm="10000">
    <p:randomBar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92209"/>
      </p:ext>
    </p:extLst>
  </p:cSld>
  <p:clrMapOvr>
    <a:masterClrMapping/>
  </p:clrMapOvr>
  <p:transition spd="slow" advClick="0" advTm="10000">
    <p:randomBar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54662"/>
      </p:ext>
    </p:extLst>
  </p:cSld>
  <p:clrMapOvr>
    <a:masterClrMapping/>
  </p:clrMapOvr>
  <p:transition spd="slow" advClick="0" advTm="10000">
    <p:randomBar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36369"/>
      </p:ext>
    </p:extLst>
  </p:cSld>
  <p:clrMapOvr>
    <a:masterClrMapping/>
  </p:clrMapOvr>
  <p:transition spd="slow" advClick="0" advTm="10000">
    <p:randomBar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bg-BG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Щракнете върху иконата, за да добавите картина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70539"/>
      </p:ext>
    </p:extLst>
  </p:cSld>
  <p:clrMapOvr>
    <a:masterClrMapping/>
  </p:clrMapOvr>
  <p:transition spd="slow" advClick="0" advTm="10000">
    <p:randomBar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50609"/>
      </p:ext>
    </p:extLst>
  </p:cSld>
  <p:clrMapOvr>
    <a:masterClrMapping/>
  </p:clrMapOvr>
  <p:transition spd="slow" advClick="0" advTm="10000">
    <p:randomBar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23050"/>
      </p:ext>
    </p:extLst>
  </p:cSld>
  <p:clrMapOvr>
    <a:masterClrMapping/>
  </p:clrMapOvr>
  <p:transition spd="slow" advClick="0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/>
              <a:t>28.2.2020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57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25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39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49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426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47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76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077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919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83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01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82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80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812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36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51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61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04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42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045C8-737E-4C81-8B3E-07ACC74E89F6}" type="datetimeFigureOut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28.2.2020 г.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BB1DC9-A2BD-4453-9572-0FD0EDDCB9BD}" type="slidenum">
              <a:rPr lang="bg-BG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bg-BG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34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 advClick="0" advTm="10000">
    <p:randomBar dir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6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1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3.xml"/><Relationship Id="rId4" Type="http://schemas.openxmlformats.org/officeDocument/2006/relationships/chart" Target="../charts/chart2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8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1.xml"/><Relationship Id="rId4" Type="http://schemas.openxmlformats.org/officeDocument/2006/relationships/chart" Target="../charts/chart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0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8.xml"/><Relationship Id="rId4" Type="http://schemas.openxmlformats.org/officeDocument/2006/relationships/chart" Target="../charts/chart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9.xml"/><Relationship Id="rId4" Type="http://schemas.openxmlformats.org/officeDocument/2006/relationships/chart" Target="../charts/chart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0.xml"/><Relationship Id="rId4" Type="http://schemas.openxmlformats.org/officeDocument/2006/relationships/chart" Target="../charts/chart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0.xml"/><Relationship Id="rId4" Type="http://schemas.openxmlformats.org/officeDocument/2006/relationships/chart" Target="../charts/chart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7.xml"/><Relationship Id="rId5" Type="http://schemas.openxmlformats.org/officeDocument/2006/relationships/chart" Target="../charts/chart56.xml"/><Relationship Id="rId4" Type="http://schemas.openxmlformats.org/officeDocument/2006/relationships/chart" Target="../charts/chart5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0.xml"/><Relationship Id="rId4" Type="http://schemas.openxmlformats.org/officeDocument/2006/relationships/chart" Target="../charts/chart6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4.xml"/><Relationship Id="rId4" Type="http://schemas.openxmlformats.org/officeDocument/2006/relationships/chart" Target="../charts/chart6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5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8229600" cy="851520"/>
          </a:xfrm>
        </p:spPr>
        <p:txBody>
          <a:bodyPr/>
          <a:lstStyle/>
          <a:p>
            <a:r>
              <a:rPr lang="bg-BG" dirty="0" smtClean="0"/>
              <a:t>Годишен доклад</a:t>
            </a:r>
            <a:endParaRPr lang="bg-BG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730252" y="6167636"/>
            <a:ext cx="6400800" cy="690364"/>
          </a:xfrm>
        </p:spPr>
        <p:txBody>
          <a:bodyPr/>
          <a:lstStyle/>
          <a:p>
            <a:r>
              <a:rPr lang="bg-BG" dirty="0" smtClean="0"/>
              <a:t>		РАЙОНЕН СЪД-ДОБРИЧ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10206728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81167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СРЕДНОМЕСЕЧНО ПОСТЪПЛЕНИЕ НА ЕДИН СЪДИЯ ПО ЩАТ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741393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582937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СРЕДНОМЕСЕЧНО ПОСТЪПЛЕНИЕ НА ЕДИН СЪДИЯ НА БАЗА 12 МЕСЕЦА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766047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ДЕЛА ЗА РАЗГЛЕЖДАНЕ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67737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3842998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СВЪРШЕНИ ДЕЛА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76647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4482924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НЕСВЪРШЕНИ ДЕЛА 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В КРАЯ НА ПЕРИОДА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502451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9286137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 uiExpan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СРОЧНОСТ НА ПРАВОРАЗДАВАТЕЛНАТА ДЕЙНОСТ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ПРИКЛЮЧЕНИ В 3-МЕСЕЧЕН СРОК ДЕЛА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028594"/>
              </p:ext>
            </p:extLst>
          </p:nvPr>
        </p:nvGraphicFramePr>
        <p:xfrm>
          <a:off x="457200" y="1600196"/>
          <a:ext cx="8496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058693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200" dirty="0" smtClean="0">
                <a:solidFill>
                  <a:schemeClr val="bg1"/>
                </a:solidFill>
              </a:rPr>
              <a:t>СРОЧНОСТ НА ПРАВОРАЗДАВАТЕЛНАТА ДЕЙНОСТ</a:t>
            </a:r>
            <a:br>
              <a:rPr lang="bg-BG" sz="2200" dirty="0" smtClean="0">
                <a:solidFill>
                  <a:schemeClr val="bg1"/>
                </a:solidFill>
              </a:rPr>
            </a:br>
            <a:r>
              <a:rPr lang="bg-BG" sz="2200" dirty="0" smtClean="0">
                <a:solidFill>
                  <a:schemeClr val="bg1"/>
                </a:solidFill>
              </a:rPr>
              <a:t>ПОСТАНОВЕНИ В ЕДНОМЕСЕЧЕН /ШЕСТДЕСЕТДНЕВЕН СРОК СЪДЕБНИ АКТОВЕ</a:t>
            </a:r>
            <a:endParaRPr lang="bg-BG" sz="22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55154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368910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БРОЙ ОБЖАЛВАНИ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29392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739079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ВЪРНАТИ ОТ ОБЖАЛВАНЕ ДЕЛА ПРЕЗ 2019 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258329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1876660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200" dirty="0" smtClean="0">
                <a:solidFill>
                  <a:schemeClr val="bg1"/>
                </a:solidFill>
              </a:rPr>
              <a:t>НАТОВАРЕНОСТ ПО ЩАТ СПРЯМО ДЕЛАТА ЗА РАЗГЛЕЖДАНЕ И СПРЯМО СВЪРШЕНИТЕ ДЕЛА</a:t>
            </a:r>
            <a:br>
              <a:rPr lang="bg-BG" sz="2200" dirty="0" smtClean="0">
                <a:solidFill>
                  <a:schemeClr val="bg1"/>
                </a:solidFill>
              </a:rPr>
            </a:br>
            <a:r>
              <a:rPr lang="bg-BG" sz="2200" dirty="0" smtClean="0">
                <a:solidFill>
                  <a:schemeClr val="bg1"/>
                </a:solidFill>
              </a:rPr>
              <a:t>ЗА ПЕРИОДА 2017 г.-2019 г. </a:t>
            </a:r>
            <a:endParaRPr lang="bg-BG" sz="22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85599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840655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5805264"/>
            <a:ext cx="8229600" cy="85152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Кадрова обезпеченост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1753204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200" dirty="0" smtClean="0">
                <a:solidFill>
                  <a:schemeClr val="bg1"/>
                </a:solidFill>
              </a:rPr>
              <a:t>ДЕЙСТВИТЕЛНА НАТОВАРЕНОСТ СПРЯМО </a:t>
            </a:r>
            <a:r>
              <a:rPr lang="bg-BG" sz="2200" dirty="0">
                <a:solidFill>
                  <a:schemeClr val="bg1"/>
                </a:solidFill>
              </a:rPr>
              <a:t>ДЕЛАТА ЗА РАЗГЛЕЖДАНЕ И СПРЯМО СВЪРШЕНИТЕ ДЕЛА</a:t>
            </a:r>
            <a:br>
              <a:rPr lang="bg-BG" sz="2200" dirty="0">
                <a:solidFill>
                  <a:schemeClr val="bg1"/>
                </a:solidFill>
              </a:rPr>
            </a:br>
            <a:r>
              <a:rPr lang="bg-BG" sz="2200" dirty="0">
                <a:solidFill>
                  <a:schemeClr val="bg1"/>
                </a:solidFill>
              </a:rPr>
              <a:t>ЗА ПЕРИОДА </a:t>
            </a:r>
            <a:r>
              <a:rPr lang="bg-BG" sz="2200" dirty="0" smtClean="0">
                <a:solidFill>
                  <a:schemeClr val="bg1"/>
                </a:solidFill>
              </a:rPr>
              <a:t>2017 </a:t>
            </a:r>
            <a:r>
              <a:rPr lang="bg-BG" sz="2200" dirty="0">
                <a:solidFill>
                  <a:schemeClr val="bg1"/>
                </a:solidFill>
              </a:rPr>
              <a:t>г.-</a:t>
            </a:r>
            <a:r>
              <a:rPr lang="bg-BG" sz="2200" dirty="0" smtClean="0">
                <a:solidFill>
                  <a:schemeClr val="bg1"/>
                </a:solidFill>
              </a:rPr>
              <a:t>2019 </a:t>
            </a:r>
            <a:r>
              <a:rPr lang="bg-BG" sz="2200" dirty="0">
                <a:solidFill>
                  <a:schemeClr val="bg1"/>
                </a:solidFill>
              </a:rPr>
              <a:t>г. </a:t>
            </a:r>
            <a:endParaRPr lang="bg-BG" sz="22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659652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757101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544" y="5373216"/>
            <a:ext cx="8229600" cy="85152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Наказателно отделение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716224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ПОСТЪПЛЕНИЕ НА НАКАЗАТЕЛНИ ДЕЛА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ЗА ПЕРИОДА 2017 г.-2019 г. 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81043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850147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sz="2700" dirty="0">
                <a:solidFill>
                  <a:prstClr val="black"/>
                </a:solidFill>
              </a:rPr>
              <a:t>ОБРАЗУВАНИ НАКАЗАТЕЛНИ ДЕЛА </a:t>
            </a:r>
            <a:br>
              <a:rPr lang="bg-BG" sz="2700" dirty="0">
                <a:solidFill>
                  <a:prstClr val="black"/>
                </a:solidFill>
              </a:rPr>
            </a:br>
            <a:r>
              <a:rPr lang="bg-BG" sz="2700" dirty="0">
                <a:solidFill>
                  <a:prstClr val="black"/>
                </a:solidFill>
              </a:rPr>
              <a:t>ЗА ПЕРИОДА </a:t>
            </a:r>
            <a:r>
              <a:rPr lang="bg-BG" sz="2700" dirty="0" smtClean="0">
                <a:solidFill>
                  <a:prstClr val="black"/>
                </a:solidFill>
              </a:rPr>
              <a:t>2017 </a:t>
            </a:r>
            <a:r>
              <a:rPr lang="bg-BG" sz="2700" dirty="0">
                <a:solidFill>
                  <a:prstClr val="black"/>
                </a:solidFill>
              </a:rPr>
              <a:t>г.-</a:t>
            </a:r>
            <a:r>
              <a:rPr lang="bg-BG" sz="2700" dirty="0" smtClean="0">
                <a:solidFill>
                  <a:prstClr val="black"/>
                </a:solidFill>
              </a:rPr>
              <a:t>2019 </a:t>
            </a:r>
            <a:r>
              <a:rPr lang="bg-BG" sz="2700" dirty="0">
                <a:solidFill>
                  <a:prstClr val="black"/>
                </a:solidFill>
              </a:rPr>
              <a:t>г. </a:t>
            </a:r>
            <a:br>
              <a:rPr lang="bg-BG" sz="2700" dirty="0">
                <a:solidFill>
                  <a:prstClr val="black"/>
                </a:solidFill>
              </a:rPr>
            </a:br>
            <a:r>
              <a:rPr lang="bg-BG" sz="2700" dirty="0">
                <a:solidFill>
                  <a:prstClr val="black"/>
                </a:solidFill>
              </a:rPr>
              <a:t>ПО ВИДОВЕ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144597"/>
              </p:ext>
            </p:extLst>
          </p:nvPr>
        </p:nvGraphicFramePr>
        <p:xfrm>
          <a:off x="457200" y="1600199"/>
          <a:ext cx="8568000" cy="51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737945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НАКАЗАТЕЛНИ ДЕЛА</a:t>
            </a:r>
            <a:r>
              <a:rPr lang="bg-BG" sz="2700" dirty="0">
                <a:solidFill>
                  <a:schemeClr val="bg1"/>
                </a:solidFill>
              </a:rPr>
              <a:t/>
            </a:r>
            <a:br>
              <a:rPr lang="bg-BG" sz="2700" dirty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ОТНОСИТЕЛЕН ДЯЛ НА ПРОИЗВОДСТВАТА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ПО ВИДОВЕ</a:t>
            </a:r>
          </a:p>
        </p:txBody>
      </p:sp>
      <p:graphicFrame>
        <p:nvGraphicFramePr>
          <p:cNvPr id="10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914510"/>
              </p:ext>
            </p:extLst>
          </p:nvPr>
        </p:nvGraphicFramePr>
        <p:xfrm>
          <a:off x="3203848" y="1556792"/>
          <a:ext cx="28083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625519"/>
              </p:ext>
            </p:extLst>
          </p:nvPr>
        </p:nvGraphicFramePr>
        <p:xfrm>
          <a:off x="6228184" y="1556792"/>
          <a:ext cx="28083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238651"/>
              </p:ext>
            </p:extLst>
          </p:nvPr>
        </p:nvGraphicFramePr>
        <p:xfrm>
          <a:off x="179512" y="1628800"/>
          <a:ext cx="28083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0195139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СТРУКТУРА НА НАКАЗАТЕЛНАТА ПРЕСТЪПНОСТ 2019 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8" name="Контейнер за съдържани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820664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443141"/>
              </p:ext>
            </p:extLst>
          </p:nvPr>
        </p:nvGraphicFramePr>
        <p:xfrm>
          <a:off x="467544" y="1340768"/>
          <a:ext cx="79928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362093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СТРУКТУРА НА НАКАЗАТЕЛНАТА ПРЕСТЪПНОСТ 2017г.-2019г.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12" name="Диагра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121969"/>
              </p:ext>
            </p:extLst>
          </p:nvPr>
        </p:nvGraphicFramePr>
        <p:xfrm>
          <a:off x="6244590" y="1124744"/>
          <a:ext cx="28803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439825"/>
              </p:ext>
            </p:extLst>
          </p:nvPr>
        </p:nvGraphicFramePr>
        <p:xfrm>
          <a:off x="467544" y="1196752"/>
          <a:ext cx="27363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2482883"/>
              </p:ext>
            </p:extLst>
          </p:nvPr>
        </p:nvGraphicFramePr>
        <p:xfrm>
          <a:off x="3347864" y="1196752"/>
          <a:ext cx="28803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815781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РАЗГЛЕЖДАНЕ НА НАКАЗАТЕЛНИТЕ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370786"/>
              </p:ext>
            </p:extLst>
          </p:nvPr>
        </p:nvGraphicFramePr>
        <p:xfrm>
          <a:off x="457200" y="1124744"/>
          <a:ext cx="8229600" cy="5183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21763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ОТЛОЖЕНИ ДЕЛА – БРОЙ И ПРИЧИНИ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63229"/>
              </p:ext>
            </p:extLst>
          </p:nvPr>
        </p:nvGraphicFramePr>
        <p:xfrm>
          <a:off x="467544" y="764704"/>
          <a:ext cx="83529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авоъгълник 2"/>
          <p:cNvSpPr/>
          <p:nvPr/>
        </p:nvSpPr>
        <p:spPr>
          <a:xfrm>
            <a:off x="467544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</a:rPr>
              <a:t>Броят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съдебни</a:t>
            </a:r>
            <a:r>
              <a:rPr lang="ru-RU" dirty="0">
                <a:solidFill>
                  <a:schemeClr val="bg1"/>
                </a:solidFill>
              </a:rPr>
              <a:t> заседания, в </a:t>
            </a:r>
            <a:r>
              <a:rPr lang="ru-RU" dirty="0" err="1">
                <a:solidFill>
                  <a:schemeClr val="bg1"/>
                </a:solidFill>
              </a:rPr>
              <a:t>които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разгледаните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наказателни</a:t>
            </a:r>
            <a:r>
              <a:rPr lang="ru-RU" dirty="0">
                <a:solidFill>
                  <a:schemeClr val="bg1"/>
                </a:solidFill>
              </a:rPr>
              <a:t> дела </a:t>
            </a:r>
            <a:r>
              <a:rPr lang="ru-RU" dirty="0" err="1">
                <a:solidFill>
                  <a:schemeClr val="bg1"/>
                </a:solidFill>
              </a:rPr>
              <a:t>са</a:t>
            </a:r>
            <a:r>
              <a:rPr lang="ru-RU" dirty="0">
                <a:solidFill>
                  <a:schemeClr val="bg1"/>
                </a:solidFill>
              </a:rPr>
              <a:t> били </a:t>
            </a:r>
            <a:r>
              <a:rPr lang="ru-RU" dirty="0" err="1">
                <a:solidFill>
                  <a:schemeClr val="bg1"/>
                </a:solidFill>
              </a:rPr>
              <a:t>отложени</a:t>
            </a:r>
            <a:r>
              <a:rPr lang="ru-RU" dirty="0">
                <a:solidFill>
                  <a:schemeClr val="bg1"/>
                </a:solidFill>
              </a:rPr>
              <a:t>, е </a:t>
            </a:r>
            <a:r>
              <a:rPr lang="ru-RU" dirty="0" smtClean="0">
                <a:solidFill>
                  <a:schemeClr val="bg1"/>
                </a:solidFill>
              </a:rPr>
              <a:t>1357 </a:t>
            </a:r>
            <a:r>
              <a:rPr lang="ru-RU" dirty="0" err="1">
                <a:solidFill>
                  <a:schemeClr val="bg1"/>
                </a:solidFill>
              </a:rPr>
              <a:t>броя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като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всички</a:t>
            </a:r>
            <a:r>
              <a:rPr lang="ru-RU" dirty="0">
                <a:solidFill>
                  <a:schemeClr val="bg1"/>
                </a:solidFill>
              </a:rPr>
              <a:t> от </a:t>
            </a:r>
            <a:r>
              <a:rPr lang="ru-RU" dirty="0" err="1">
                <a:solidFill>
                  <a:schemeClr val="bg1"/>
                </a:solidFill>
              </a:rPr>
              <a:t>тях</a:t>
            </a:r>
            <a:r>
              <a:rPr lang="ru-RU" dirty="0">
                <a:solidFill>
                  <a:schemeClr val="bg1"/>
                </a:solidFill>
              </a:rPr>
              <a:t> е </a:t>
            </a:r>
            <a:r>
              <a:rPr lang="ru-RU" dirty="0" err="1">
                <a:solidFill>
                  <a:schemeClr val="bg1"/>
                </a:solidFill>
              </a:rPr>
              <a:t>съобразена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разпоредбата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чл.2</a:t>
            </a:r>
            <a:r>
              <a:rPr lang="en-US" dirty="0">
                <a:solidFill>
                  <a:schemeClr val="bg1"/>
                </a:solidFill>
              </a:rPr>
              <a:t>7</a:t>
            </a:r>
            <a:r>
              <a:rPr lang="ru-RU" dirty="0">
                <a:solidFill>
                  <a:schemeClr val="bg1"/>
                </a:solidFill>
              </a:rPr>
              <a:t>1, </a:t>
            </a:r>
            <a:r>
              <a:rPr lang="ru-RU" dirty="0" err="1">
                <a:solidFill>
                  <a:schemeClr val="bg1"/>
                </a:solidFill>
              </a:rPr>
              <a:t>ал.10</a:t>
            </a:r>
            <a:r>
              <a:rPr lang="ru-RU" dirty="0">
                <a:solidFill>
                  <a:schemeClr val="bg1"/>
                </a:solidFill>
              </a:rPr>
              <a:t> от НПК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91551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ВЪРНАТИ НА ПРОКУРОРА ДЕЛА НА ОСНОВАНИЕ ЧЛ.249 ОТ НПК 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29135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332521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527165"/>
              </p:ext>
            </p:extLst>
          </p:nvPr>
        </p:nvGraphicFramePr>
        <p:xfrm>
          <a:off x="467544" y="1412776"/>
          <a:ext cx="770485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bg-BG" sz="3000" dirty="0" smtClean="0">
                <a:solidFill>
                  <a:schemeClr val="bg1"/>
                </a:solidFill>
              </a:rPr>
              <a:t>В НАКАЗАТЕЛНО </a:t>
            </a:r>
            <a:r>
              <a:rPr lang="bg-BG" sz="3000" dirty="0">
                <a:solidFill>
                  <a:schemeClr val="bg1"/>
                </a:solidFill>
              </a:rPr>
              <a:t>ОТДЕЛЕНИЕ</a:t>
            </a:r>
            <a:br>
              <a:rPr lang="bg-BG" sz="3000" dirty="0">
                <a:solidFill>
                  <a:schemeClr val="bg1"/>
                </a:solidFill>
              </a:rPr>
            </a:br>
            <a:r>
              <a:rPr lang="bg-BG" sz="3000" b="0" dirty="0">
                <a:solidFill>
                  <a:schemeClr val="bg1"/>
                </a:solidFill>
              </a:rPr>
              <a:t>през </a:t>
            </a:r>
            <a:r>
              <a:rPr lang="bg-BG" sz="3000" b="0" dirty="0" smtClean="0">
                <a:solidFill>
                  <a:schemeClr val="bg1"/>
                </a:solidFill>
              </a:rPr>
              <a:t>201</a:t>
            </a:r>
            <a:r>
              <a:rPr lang="en-US" sz="3000" b="0" dirty="0" smtClean="0">
                <a:solidFill>
                  <a:schemeClr val="bg1"/>
                </a:solidFill>
              </a:rPr>
              <a:t>9</a:t>
            </a:r>
            <a:r>
              <a:rPr lang="bg-BG" sz="3000" b="0" dirty="0" smtClean="0">
                <a:solidFill>
                  <a:schemeClr val="bg1"/>
                </a:solidFill>
              </a:rPr>
              <a:t> </a:t>
            </a:r>
            <a:r>
              <a:rPr lang="bg-BG" sz="3000" b="0" dirty="0">
                <a:solidFill>
                  <a:schemeClr val="bg1"/>
                </a:solidFill>
              </a:rPr>
              <a:t>г. работиха следните съдии:</a:t>
            </a:r>
          </a:p>
        </p:txBody>
      </p:sp>
    </p:spTree>
    <p:extLst>
      <p:ext uri="{BB962C8B-B14F-4D97-AF65-F5344CB8AC3E}">
        <p14:creationId xmlns:p14="http://schemas.microsoft.com/office/powerpoint/2010/main" val="116740859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2" grpId="1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СВЪРШЕНИ ДЕЛА ПРЕЗ 2019 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8" name="Контейнер за съдържани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00786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447401"/>
              </p:ext>
            </p:extLst>
          </p:nvPr>
        </p:nvGraphicFramePr>
        <p:xfrm>
          <a:off x="467544" y="1340768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9929847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bg-BG" sz="2700" dirty="0">
                <a:solidFill>
                  <a:schemeClr val="bg1"/>
                </a:solidFill>
              </a:rPr>
              <a:t>СВЪРШЕНИ </a:t>
            </a:r>
            <a:r>
              <a:rPr lang="bg-BG" sz="2700" dirty="0" smtClean="0">
                <a:solidFill>
                  <a:schemeClr val="bg1"/>
                </a:solidFill>
              </a:rPr>
              <a:t>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468083"/>
              </p:ext>
            </p:extLst>
          </p:nvPr>
        </p:nvGraphicFramePr>
        <p:xfrm>
          <a:off x="467544" y="908720"/>
          <a:ext cx="82296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514178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СВЪРШЕНИ В ТРИМЕСЕЧЕН СРОК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874565"/>
              </p:ext>
            </p:extLst>
          </p:nvPr>
        </p:nvGraphicFramePr>
        <p:xfrm>
          <a:off x="457200" y="1268760"/>
          <a:ext cx="8229600" cy="503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25117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ОСТАНАЛИ НЕСВЪРШЕНИ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371133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5364244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СРОЧНОСТ ПРИ ИЗГОТВЯНЕ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150735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727236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r>
              <a:rPr lang="bg-BG" sz="2000" dirty="0">
                <a:solidFill>
                  <a:prstClr val="black"/>
                </a:solidFill>
              </a:rPr>
              <a:t>НАТОВАРЕНОСТ ПО ЩАТ </a:t>
            </a:r>
            <a:r>
              <a:rPr lang="bg-BG" sz="2000" dirty="0" smtClean="0">
                <a:solidFill>
                  <a:prstClr val="black"/>
                </a:solidFill>
              </a:rPr>
              <a:t>И ДЕЙСТВИТЕЛНА НАТОВАРЕНОСТ СПРЯМО НАКАЗАТЕЛНИТЕ ДЕЛА </a:t>
            </a:r>
            <a:r>
              <a:rPr lang="bg-BG" sz="2000" dirty="0">
                <a:solidFill>
                  <a:prstClr val="black"/>
                </a:solidFill>
              </a:rPr>
              <a:t>ЗА РАЗГЛЕЖДАНЕ И СПРЯМО СВЪРШЕНИТЕ </a:t>
            </a:r>
            <a:r>
              <a:rPr lang="bg-BG" sz="2000" dirty="0" smtClean="0">
                <a:solidFill>
                  <a:prstClr val="black"/>
                </a:solidFill>
              </a:rPr>
              <a:t>НАКАЗАТЕЛНИ ДЕЛА</a:t>
            </a:r>
            <a:r>
              <a:rPr lang="bg-BG" sz="2000" dirty="0">
                <a:solidFill>
                  <a:prstClr val="black"/>
                </a:solidFill>
              </a:rPr>
              <a:t/>
            </a:r>
            <a:br>
              <a:rPr lang="bg-BG" sz="2000" dirty="0">
                <a:solidFill>
                  <a:prstClr val="black"/>
                </a:solidFill>
              </a:rPr>
            </a:br>
            <a:endParaRPr lang="bg-BG" sz="2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190555"/>
              </p:ext>
            </p:extLst>
          </p:nvPr>
        </p:nvGraphicFramePr>
        <p:xfrm>
          <a:off x="251520" y="1124744"/>
          <a:ext cx="8208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193062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38138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prstClr val="black"/>
                </a:solidFill>
              </a:rPr>
              <a:t>НАТОВАРЕНОСТ ПО ЩАТ СПРЯМО ДЕЛАТА ЗА РАЗГЛЕЖДАНЕ И СПРЯМО СВЪРШЕНИТЕ </a:t>
            </a:r>
            <a:r>
              <a:rPr lang="bg-BG" sz="2400" dirty="0" smtClean="0">
                <a:solidFill>
                  <a:prstClr val="black"/>
                </a:solidFill>
              </a:rPr>
              <a:t>НАКАЗАТЕЛНИ И ЧАСТНИ ГРАЖДАНСКИ ДЕЛА</a:t>
            </a:r>
            <a:r>
              <a:rPr lang="bg-BG" sz="2400" dirty="0">
                <a:solidFill>
                  <a:prstClr val="black"/>
                </a:solidFill>
              </a:rPr>
              <a:t/>
            </a:r>
            <a:br>
              <a:rPr lang="bg-BG" sz="2400" dirty="0">
                <a:solidFill>
                  <a:prstClr val="black"/>
                </a:solidFill>
              </a:rPr>
            </a:br>
            <a:endParaRPr lang="bg-BG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076504"/>
              </p:ext>
            </p:extLst>
          </p:nvPr>
        </p:nvGraphicFramePr>
        <p:xfrm>
          <a:off x="539552" y="1412776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1191773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schemeClr val="bg1"/>
                </a:solidFill>
              </a:rPr>
              <a:t/>
            </a:r>
            <a:br>
              <a:rPr lang="bg-BG" sz="2400" dirty="0">
                <a:solidFill>
                  <a:schemeClr val="bg1"/>
                </a:solidFill>
              </a:rPr>
            </a:br>
            <a:r>
              <a:rPr lang="bg-BG" sz="2400" dirty="0">
                <a:solidFill>
                  <a:prstClr val="black"/>
                </a:solidFill>
              </a:rPr>
              <a:t>ДЕЙСТВИТЕЛНА НАТОВАРЕНОСТ СПРЯМО ДЕЛАТА ЗА РАЗГЛЕЖДАНЕ И СПРЯМО СВЪРШЕНИТЕ </a:t>
            </a:r>
            <a:r>
              <a:rPr lang="bg-BG" sz="2400" dirty="0" smtClean="0">
                <a:solidFill>
                  <a:prstClr val="black"/>
                </a:solidFill>
              </a:rPr>
              <a:t>НАКАЗАТЕЛНИ И ЧАСТНИ ГРАЖДАНСКИ ДЕЛА </a:t>
            </a:r>
            <a:endParaRPr lang="bg-BG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843606"/>
              </p:ext>
            </p:extLst>
          </p:nvPr>
        </p:nvGraphicFramePr>
        <p:xfrm>
          <a:off x="457200" y="1412776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7841866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67544" y="16808"/>
            <a:ext cx="8229600" cy="1143000"/>
          </a:xfrm>
        </p:spPr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23528" y="980728"/>
            <a:ext cx="8712968" cy="1008112"/>
          </a:xfrm>
        </p:spPr>
        <p:txBody>
          <a:bodyPr>
            <a:no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Обжалвани са общо 197 акта.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Върнати от обжалване 197 броя;  Потвърдени актове – 154 броя; Изменени актове – 7 броя; Отменени актове -36 броя</a:t>
            </a:r>
            <a:endParaRPr lang="bg-BG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737003"/>
              </p:ext>
            </p:extLst>
          </p:nvPr>
        </p:nvGraphicFramePr>
        <p:xfrm>
          <a:off x="6228184" y="1844824"/>
          <a:ext cx="2736304" cy="475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952778"/>
              </p:ext>
            </p:extLst>
          </p:nvPr>
        </p:nvGraphicFramePr>
        <p:xfrm>
          <a:off x="3275856" y="1916832"/>
          <a:ext cx="29523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422673"/>
              </p:ext>
            </p:extLst>
          </p:nvPr>
        </p:nvGraphicFramePr>
        <p:xfrm>
          <a:off x="323528" y="1916832"/>
          <a:ext cx="29523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756334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5517232"/>
            <a:ext cx="8229600" cy="85152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g-BG" dirty="0" smtClean="0"/>
              <a:t>ГРАЖДАНСКО отделение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206907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439581"/>
              </p:ext>
            </p:extLst>
          </p:nvPr>
        </p:nvGraphicFramePr>
        <p:xfrm>
          <a:off x="323528" y="1196752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7592" cy="1008112"/>
          </a:xfrm>
        </p:spPr>
        <p:txBody>
          <a:bodyPr>
            <a:normAutofit/>
          </a:bodyPr>
          <a:lstStyle/>
          <a:p>
            <a:pPr lvl="0"/>
            <a:r>
              <a:rPr lang="bg-BG" sz="3000" dirty="0" smtClean="0">
                <a:solidFill>
                  <a:schemeClr val="bg1"/>
                </a:solidFill>
              </a:rPr>
              <a:t>В ГРАЖДАНСКО </a:t>
            </a:r>
            <a:r>
              <a:rPr lang="bg-BG" sz="3000" dirty="0">
                <a:solidFill>
                  <a:schemeClr val="bg1"/>
                </a:solidFill>
              </a:rPr>
              <a:t>ОТДЕЛЕНИЕ</a:t>
            </a:r>
            <a:br>
              <a:rPr lang="bg-BG" sz="3000" dirty="0">
                <a:solidFill>
                  <a:schemeClr val="bg1"/>
                </a:solidFill>
              </a:rPr>
            </a:br>
            <a:r>
              <a:rPr lang="bg-BG" sz="3000" b="0" dirty="0">
                <a:solidFill>
                  <a:schemeClr val="bg1"/>
                </a:solidFill>
              </a:rPr>
              <a:t>през </a:t>
            </a:r>
            <a:r>
              <a:rPr lang="bg-BG" sz="3000" b="0" dirty="0" smtClean="0">
                <a:solidFill>
                  <a:schemeClr val="bg1"/>
                </a:solidFill>
              </a:rPr>
              <a:t>2019 </a:t>
            </a:r>
            <a:r>
              <a:rPr lang="bg-BG" sz="3000" b="0" dirty="0">
                <a:solidFill>
                  <a:schemeClr val="bg1"/>
                </a:solidFill>
              </a:rPr>
              <a:t>г. работиха следните съдии:</a:t>
            </a:r>
          </a:p>
        </p:txBody>
      </p:sp>
    </p:spTree>
    <p:extLst>
      <p:ext uri="{BB962C8B-B14F-4D97-AF65-F5344CB8AC3E}">
        <p14:creationId xmlns:p14="http://schemas.microsoft.com/office/powerpoint/2010/main" val="178621902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F9E24C-42B1-426B-8BC9-832561B01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2BE08B-435B-44F1-9D07-02EDECE21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Graphic spid="2" grpId="1">
        <p:bldSub>
          <a:bldDgm bld="lvl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ПОСТЪПЛЕНИЕ НА ГРАЖДАНСКИ ДЕЛА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ЗА ПЕРИОДА 2017 г.-2019 г. 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34868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278961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>
                <a:solidFill>
                  <a:prstClr val="black"/>
                </a:solidFill>
              </a:rPr>
              <a:t>ОБРАЗУВАНИ ГРАЖДАНСКИ ДЕЛА ПРЕЗ </a:t>
            </a:r>
            <a:r>
              <a:rPr lang="bg-BG" sz="2700" dirty="0" smtClean="0">
                <a:solidFill>
                  <a:prstClr val="black"/>
                </a:solidFill>
              </a:rPr>
              <a:t>2019 </a:t>
            </a:r>
            <a:r>
              <a:rPr lang="bg-BG" sz="2700" dirty="0">
                <a:solidFill>
                  <a:prstClr val="black"/>
                </a:solidFill>
              </a:rPr>
              <a:t>г. </a:t>
            </a:r>
            <a:br>
              <a:rPr lang="bg-BG" sz="2700" dirty="0">
                <a:solidFill>
                  <a:prstClr val="black"/>
                </a:solidFill>
              </a:rPr>
            </a:br>
            <a:r>
              <a:rPr lang="bg-BG" sz="2700" dirty="0">
                <a:solidFill>
                  <a:prstClr val="black"/>
                </a:solidFill>
              </a:rPr>
              <a:t>ПО ВИДОВЕ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2112969"/>
              </p:ext>
            </p:extLst>
          </p:nvPr>
        </p:nvGraphicFramePr>
        <p:xfrm>
          <a:off x="29915" y="1340768"/>
          <a:ext cx="8910720" cy="530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457904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ОБРАЗУВАНИ ГРАЖДАНСКИ ДЕЛА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ЗА ПЕРИОДА 2017 г.-2019 г. 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ПО ВИДОВЕ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493884"/>
              </p:ext>
            </p:extLst>
          </p:nvPr>
        </p:nvGraphicFramePr>
        <p:xfrm>
          <a:off x="611560" y="1124744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329182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bg1"/>
                </a:solidFill>
              </a:rPr>
              <a:t>Относителен дял на </a:t>
            </a:r>
            <a:r>
              <a:rPr lang="ru-RU" sz="3000" dirty="0" err="1">
                <a:solidFill>
                  <a:schemeClr val="bg1"/>
                </a:solidFill>
              </a:rPr>
              <a:t>постъпилите</a:t>
            </a:r>
            <a:r>
              <a:rPr lang="ru-RU" sz="3000" dirty="0">
                <a:solidFill>
                  <a:schemeClr val="bg1"/>
                </a:solidFill>
              </a:rPr>
              <a:t> </a:t>
            </a:r>
            <a:r>
              <a:rPr lang="ru-RU" sz="3000" dirty="0" smtClean="0">
                <a:solidFill>
                  <a:schemeClr val="bg1"/>
                </a:solidFill>
              </a:rPr>
              <a:t>граждански </a:t>
            </a:r>
            <a:r>
              <a:rPr lang="ru-RU" sz="3000" dirty="0">
                <a:solidFill>
                  <a:schemeClr val="bg1"/>
                </a:solidFill>
              </a:rPr>
              <a:t>дела по </a:t>
            </a:r>
            <a:r>
              <a:rPr lang="bg-BG" sz="3000" dirty="0" smtClean="0">
                <a:solidFill>
                  <a:schemeClr val="bg1"/>
                </a:solidFill>
              </a:rPr>
              <a:t>видове</a:t>
            </a:r>
            <a:r>
              <a:rPr lang="ru-RU" sz="3000" dirty="0" smtClean="0">
                <a:solidFill>
                  <a:schemeClr val="bg1"/>
                </a:solidFill>
              </a:rPr>
              <a:t>:</a:t>
            </a:r>
            <a:r>
              <a:rPr lang="ru-RU" sz="3000" dirty="0">
                <a:solidFill>
                  <a:schemeClr val="bg1"/>
                </a:solidFill>
              </a:rPr>
              <a:t/>
            </a:r>
            <a:br>
              <a:rPr lang="ru-RU" sz="3000" dirty="0">
                <a:solidFill>
                  <a:schemeClr val="bg1"/>
                </a:solidFill>
              </a:rPr>
            </a:br>
            <a:endParaRPr lang="bg-BG" sz="30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987097"/>
              </p:ext>
            </p:extLst>
          </p:nvPr>
        </p:nvGraphicFramePr>
        <p:xfrm>
          <a:off x="6084168" y="836712"/>
          <a:ext cx="295232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872389"/>
              </p:ext>
            </p:extLst>
          </p:nvPr>
        </p:nvGraphicFramePr>
        <p:xfrm>
          <a:off x="74140" y="836712"/>
          <a:ext cx="3129707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334085"/>
              </p:ext>
            </p:extLst>
          </p:nvPr>
        </p:nvGraphicFramePr>
        <p:xfrm>
          <a:off x="3131840" y="764704"/>
          <a:ext cx="3168352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313345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>
                <a:solidFill>
                  <a:schemeClr val="bg1"/>
                </a:solidFill>
              </a:rPr>
              <a:t>РАЗГЛЕЖДАНЕ НА ГРАЖДАНСКИ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97123"/>
              </p:ext>
            </p:extLst>
          </p:nvPr>
        </p:nvGraphicFramePr>
        <p:xfrm>
          <a:off x="395535" y="1196752"/>
          <a:ext cx="8568000" cy="511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247895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500" dirty="0">
                <a:solidFill>
                  <a:prstClr val="black"/>
                </a:solidFill>
              </a:rPr>
              <a:t>ОТЛОЖЕНИ СЪДЕБНИ ЗАСЕДАНИЯ ПО ГРАЖДАНСКИ ДЕЛА </a:t>
            </a:r>
            <a:r>
              <a:rPr lang="bg-BG" sz="2500" dirty="0" smtClean="0">
                <a:solidFill>
                  <a:prstClr val="black"/>
                </a:solidFill>
              </a:rPr>
              <a:t>ПРЕЗ 2019 </a:t>
            </a:r>
            <a:r>
              <a:rPr lang="bg-BG" sz="2500" dirty="0">
                <a:solidFill>
                  <a:prstClr val="black"/>
                </a:solidFill>
              </a:rPr>
              <a:t>г.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336803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591113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ОТЛОЖЕНИ ДЕЛА – БРОЙ И ПРИЧИНИ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098634"/>
              </p:ext>
            </p:extLst>
          </p:nvPr>
        </p:nvGraphicFramePr>
        <p:xfrm>
          <a:off x="179512" y="980728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781829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prstClr val="black"/>
                </a:solidFill>
              </a:rPr>
              <a:t>СВЪРШЕНИ ДЕЛА ПРЕЗ ПЕРИОДА </a:t>
            </a:r>
            <a:r>
              <a:rPr lang="ru-RU" sz="2700" dirty="0" smtClean="0">
                <a:solidFill>
                  <a:prstClr val="black"/>
                </a:solidFill>
              </a:rPr>
              <a:t>201</a:t>
            </a:r>
            <a:r>
              <a:rPr lang="bg-BG" sz="2700" dirty="0" smtClean="0">
                <a:solidFill>
                  <a:prstClr val="black"/>
                </a:solidFill>
              </a:rPr>
              <a:t>7</a:t>
            </a:r>
            <a:r>
              <a:rPr lang="ru-RU" sz="2700" dirty="0" smtClean="0">
                <a:solidFill>
                  <a:prstClr val="black"/>
                </a:solidFill>
              </a:rPr>
              <a:t> </a:t>
            </a:r>
            <a:r>
              <a:rPr lang="ru-RU" sz="2700" dirty="0">
                <a:solidFill>
                  <a:prstClr val="black"/>
                </a:solidFill>
              </a:rPr>
              <a:t>г. -</a:t>
            </a:r>
            <a:r>
              <a:rPr lang="ru-RU" sz="2700" dirty="0" smtClean="0">
                <a:solidFill>
                  <a:prstClr val="black"/>
                </a:solidFill>
              </a:rPr>
              <a:t>201</a:t>
            </a:r>
            <a:r>
              <a:rPr lang="bg-BG" sz="2700" dirty="0" smtClean="0">
                <a:solidFill>
                  <a:prstClr val="black"/>
                </a:solidFill>
              </a:rPr>
              <a:t>9</a:t>
            </a:r>
            <a:r>
              <a:rPr lang="ru-RU" sz="2700" dirty="0" smtClean="0">
                <a:solidFill>
                  <a:prstClr val="black"/>
                </a:solidFill>
              </a:rPr>
              <a:t>г</a:t>
            </a:r>
            <a:r>
              <a:rPr lang="ru-RU" sz="2700" dirty="0">
                <a:solidFill>
                  <a:prstClr val="black"/>
                </a:solidFill>
              </a:rPr>
              <a:t>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653135"/>
              </p:ext>
            </p:extLst>
          </p:nvPr>
        </p:nvGraphicFramePr>
        <p:xfrm>
          <a:off x="467544" y="1196752"/>
          <a:ext cx="8219256" cy="511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888272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СВЪРШЕНИ ДЕЛА ПРЕЗ ПЕРИОДА </a:t>
            </a:r>
            <a:r>
              <a:rPr lang="ru-RU" sz="2700" dirty="0" smtClean="0">
                <a:solidFill>
                  <a:schemeClr val="bg1"/>
                </a:solidFill>
              </a:rPr>
              <a:t>201</a:t>
            </a:r>
            <a:r>
              <a:rPr lang="bg-BG" sz="2700" dirty="0" smtClean="0">
                <a:solidFill>
                  <a:schemeClr val="bg1"/>
                </a:solidFill>
              </a:rPr>
              <a:t>7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>
                <a:solidFill>
                  <a:schemeClr val="bg1"/>
                </a:solidFill>
              </a:rPr>
              <a:t>г. -</a:t>
            </a:r>
            <a:r>
              <a:rPr lang="ru-RU" sz="2700" dirty="0" err="1" smtClean="0">
                <a:solidFill>
                  <a:schemeClr val="bg1"/>
                </a:solidFill>
              </a:rPr>
              <a:t>2019г</a:t>
            </a:r>
            <a:r>
              <a:rPr lang="ru-RU" sz="2700" dirty="0">
                <a:solidFill>
                  <a:schemeClr val="bg1"/>
                </a:solidFill>
              </a:rPr>
              <a:t>.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107475"/>
              </p:ext>
            </p:extLst>
          </p:nvPr>
        </p:nvGraphicFramePr>
        <p:xfrm>
          <a:off x="457200" y="1268760"/>
          <a:ext cx="85792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370734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prstClr val="black"/>
                </a:solidFill>
              </a:rPr>
              <a:t>СВЪРШЕНИ  В ТРИМЕСЕЧЕН СРОК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23137"/>
              </p:ext>
            </p:extLst>
          </p:nvPr>
        </p:nvGraphicFramePr>
        <p:xfrm>
          <a:off x="457200" y="1268760"/>
          <a:ext cx="85792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185230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588879"/>
              </p:ext>
            </p:extLst>
          </p:nvPr>
        </p:nvGraphicFramePr>
        <p:xfrm>
          <a:off x="251520" y="1412776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bg-BG" sz="3000" dirty="0" smtClean="0">
                <a:solidFill>
                  <a:schemeClr val="bg1"/>
                </a:solidFill>
              </a:rPr>
              <a:t>ДЪРЖАВНИ СЪДЕБНИ ИЗПЪЛНИТЕЛИ И СЪДИИ ПО ВПИСВАНИЯТА</a:t>
            </a:r>
            <a:r>
              <a:rPr lang="bg-BG" sz="3000" b="0" dirty="0" smtClean="0">
                <a:solidFill>
                  <a:schemeClr val="bg1"/>
                </a:solidFill>
              </a:rPr>
              <a:t>:</a:t>
            </a:r>
            <a:endParaRPr lang="bg-BG" sz="3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3658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ОСТАНАЛИ НЕСВЪРШЕНИ ДЕЛА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912598"/>
              </p:ext>
            </p:extLst>
          </p:nvPr>
        </p:nvGraphicFramePr>
        <p:xfrm>
          <a:off x="457200" y="1268760"/>
          <a:ext cx="85792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5078917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СРОЧНОСТ ПРИ ИЗГОТВЯНЕ</a:t>
            </a:r>
            <a:br>
              <a:rPr lang="bg-BG" sz="2700" dirty="0" smtClean="0">
                <a:solidFill>
                  <a:schemeClr val="bg1"/>
                </a:solidFill>
              </a:rPr>
            </a:br>
            <a:r>
              <a:rPr lang="bg-BG" sz="2700" dirty="0" smtClean="0">
                <a:solidFill>
                  <a:schemeClr val="bg1"/>
                </a:solidFill>
              </a:rPr>
              <a:t>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221030"/>
              </p:ext>
            </p:extLst>
          </p:nvPr>
        </p:nvGraphicFramePr>
        <p:xfrm>
          <a:off x="457200" y="1412776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996914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prstClr val="black"/>
                </a:solidFill>
              </a:rPr>
              <a:t>НАТОВАРЕНОСТ ПО ЩАТ</a:t>
            </a:r>
            <a:r>
              <a:rPr lang="bg-BG" sz="2400" dirty="0">
                <a:solidFill>
                  <a:schemeClr val="bg1"/>
                </a:solidFill>
              </a:rPr>
              <a:t/>
            </a:r>
            <a:br>
              <a:rPr lang="bg-BG" sz="2400" dirty="0">
                <a:solidFill>
                  <a:schemeClr val="bg1"/>
                </a:solidFill>
              </a:rPr>
            </a:br>
            <a:endParaRPr lang="bg-BG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726206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551736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ДЕЙСТВИТЕЛНА НАТОВАРЕНОСТ</a:t>
            </a:r>
            <a:r>
              <a:rPr lang="bg-BG" sz="2400" dirty="0">
                <a:solidFill>
                  <a:schemeClr val="bg1"/>
                </a:solidFill>
              </a:rPr>
              <a:t/>
            </a:r>
            <a:br>
              <a:rPr lang="bg-BG" sz="2400" dirty="0">
                <a:solidFill>
                  <a:schemeClr val="bg1"/>
                </a:solidFill>
              </a:rPr>
            </a:br>
            <a:endParaRPr lang="bg-BG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2467245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053163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539552" y="26968"/>
            <a:ext cx="8229600" cy="1143000"/>
          </a:xfrm>
        </p:spPr>
        <p:txBody>
          <a:bodyPr>
            <a:normAutofit/>
          </a:bodyPr>
          <a:lstStyle/>
          <a:p>
            <a:r>
              <a:rPr lang="bg-BG" sz="2700" dirty="0" smtClean="0">
                <a:solidFill>
                  <a:schemeClr val="bg1"/>
                </a:solidFill>
              </a:rPr>
              <a:t>КАЧЕСТВО НА СЪДЕБНИТЕ АКТОВЕ</a:t>
            </a:r>
            <a:endParaRPr lang="bg-BG" sz="27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936104"/>
          </a:xfrm>
        </p:spPr>
        <p:txBody>
          <a:bodyPr>
            <a:noAutofit/>
          </a:bodyPr>
          <a:lstStyle/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Обжалвани са общо 295 акта.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Върнати от обжалване са 264 акта.</a:t>
            </a:r>
          </a:p>
          <a:p>
            <a:pPr marL="137160" indent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bg1"/>
                </a:solidFill>
              </a:rPr>
              <a:t>Потвърдени актове – 188 броя; Изменени актове – 23 броя; Отменени </a:t>
            </a:r>
            <a:r>
              <a:rPr lang="bg-BG" sz="1800" dirty="0">
                <a:solidFill>
                  <a:schemeClr val="bg1"/>
                </a:solidFill>
              </a:rPr>
              <a:t>актове – </a:t>
            </a:r>
            <a:r>
              <a:rPr lang="en-US" sz="1800" dirty="0" smtClean="0">
                <a:solidFill>
                  <a:schemeClr val="bg1"/>
                </a:solidFill>
              </a:rPr>
              <a:t>5</a:t>
            </a:r>
            <a:r>
              <a:rPr lang="bg-BG" sz="1800" dirty="0" smtClean="0">
                <a:solidFill>
                  <a:schemeClr val="bg1"/>
                </a:solidFill>
              </a:rPr>
              <a:t>3 броя</a:t>
            </a:r>
            <a:endParaRPr lang="bg-BG" sz="18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876790"/>
              </p:ext>
            </p:extLst>
          </p:nvPr>
        </p:nvGraphicFramePr>
        <p:xfrm>
          <a:off x="6084167" y="1700808"/>
          <a:ext cx="2881807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899246"/>
              </p:ext>
            </p:extLst>
          </p:nvPr>
        </p:nvGraphicFramePr>
        <p:xfrm>
          <a:off x="251520" y="1700808"/>
          <a:ext cx="280831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Контейнер за съдържани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353734"/>
              </p:ext>
            </p:extLst>
          </p:nvPr>
        </p:nvGraphicFramePr>
        <p:xfrm>
          <a:off x="3131840" y="1628800"/>
          <a:ext cx="280831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0958141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5517232"/>
            <a:ext cx="8229600" cy="85152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g-BG" dirty="0" smtClean="0"/>
              <a:t>ДЪРЖАВНИ СЪДЕБНИ ИЗПЪЛНИТЕЛИ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224258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НЕСВЪРШЕНИ В НАЧАЛОТО НА ПЕРИОДА ИЗПЪЛНИТЕЛНИ ДЕЛА, ПОСТЪПИЛИ ИЗПЪЛНИТЕЛНИ ДЕЛА И ДЕЛА ЗА РАЗГЛЕЖДАНЕ ЗА ПЕРИОДА 2017</a:t>
            </a:r>
            <a:r>
              <a:rPr lang="bg-BG" sz="2000" dirty="0" smtClean="0">
                <a:solidFill>
                  <a:schemeClr val="bg1"/>
                </a:solidFill>
              </a:rPr>
              <a:t>г</a:t>
            </a:r>
            <a:r>
              <a:rPr lang="ru-RU" sz="2000" dirty="0" smtClean="0">
                <a:solidFill>
                  <a:schemeClr val="bg1"/>
                </a:solidFill>
              </a:rPr>
              <a:t>. – </a:t>
            </a:r>
            <a:r>
              <a:rPr lang="ru-RU" sz="2000" dirty="0" err="1" smtClean="0">
                <a:solidFill>
                  <a:schemeClr val="bg1"/>
                </a:solidFill>
              </a:rPr>
              <a:t>2019г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bg-BG" sz="2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3" name="Диаграма 2"/>
          <p:cNvGraphicFramePr/>
          <p:nvPr>
            <p:extLst>
              <p:ext uri="{D42A27DB-BD31-4B8C-83A1-F6EECF244321}">
                <p14:modId xmlns:p14="http://schemas.microsoft.com/office/powerpoint/2010/main" val="3985244570"/>
              </p:ext>
            </p:extLst>
          </p:nvPr>
        </p:nvGraphicFramePr>
        <p:xfrm>
          <a:off x="683568" y="141277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740159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СРЕДНОМЕСЕЧНО ПОСТЪПЛЕНИЕ НА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chemeClr val="bg1"/>
                </a:solidFill>
              </a:rPr>
              <a:t> ДСИ ПО ЩАТ НА БАЗА 12 МЕСЕЦА</a:t>
            </a:r>
            <a:endParaRPr lang="bg-BG" sz="2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065200"/>
              </p:ext>
            </p:extLst>
          </p:nvPr>
        </p:nvGraphicFramePr>
        <p:xfrm>
          <a:off x="395536" y="1484784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45809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2000" dirty="0" smtClean="0">
                <a:solidFill>
                  <a:schemeClr val="bg1"/>
                </a:solidFill>
              </a:rPr>
              <a:t>СВЪРШЕНИ ДЕЛА ПРЕЗ 2019г.</a:t>
            </a:r>
            <a:endParaRPr lang="bg-BG" sz="2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Диагра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357847"/>
              </p:ext>
            </p:extLst>
          </p:nvPr>
        </p:nvGraphicFramePr>
        <p:xfrm>
          <a:off x="395536" y="1484784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361199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СВЪРШЕНИ ДЕЛА ПРЕЗ </a:t>
            </a:r>
            <a:r>
              <a:rPr lang="ru-RU" sz="2000" dirty="0" err="1" smtClean="0">
                <a:solidFill>
                  <a:prstClr val="black"/>
                </a:solidFill>
              </a:rPr>
              <a:t>2019г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  <a:br>
              <a:rPr lang="ru-RU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 ОСТАНАЛИ НЕСВЪРШЕНИ ДЕЛА В КРАЯ НА </a:t>
            </a:r>
            <a:r>
              <a:rPr lang="ru-RU" sz="2000" dirty="0" err="1" smtClean="0">
                <a:solidFill>
                  <a:prstClr val="black"/>
                </a:solidFill>
              </a:rPr>
              <a:t>2019г</a:t>
            </a:r>
            <a:r>
              <a:rPr lang="ru-RU" sz="2000" dirty="0">
                <a:solidFill>
                  <a:prstClr val="black"/>
                </a:solidFill>
              </a:rPr>
              <a:t>. </a:t>
            </a:r>
            <a:endParaRPr lang="bg-BG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7" name="Контейнер за съдържани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394077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5094842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192688"/>
          </a:xfrm>
        </p:spPr>
        <p:txBody>
          <a:bodyPr>
            <a:normAutofit/>
          </a:bodyPr>
          <a:lstStyle/>
          <a:p>
            <a:pPr lvl="0"/>
            <a:r>
              <a:rPr lang="bg-BG" sz="4800" dirty="0" smtClean="0">
                <a:solidFill>
                  <a:schemeClr val="bg1"/>
                </a:solidFill>
              </a:rPr>
              <a:t>СЪДЕБНА АДМИНИСТРАЦИЯ</a:t>
            </a:r>
            <a:endParaRPr lang="bg-BG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049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ПОДЛЕЖАЩА НА СЪБИРАНЕ СУМА. 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СЪБРАНА СУМА. 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ОСТАНАЛА НЕСЪБРАНА СУМА В КРАЯ НА ПЕРИОДА.</a:t>
            </a:r>
            <a:endParaRPr lang="bg-BG" sz="2500" dirty="0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5040560"/>
          </a:xfrm>
        </p:spPr>
        <p:txBody>
          <a:bodyPr>
            <a:noAutofit/>
          </a:bodyPr>
          <a:lstStyle/>
          <a:p>
            <a:pPr marL="137160" indent="0" algn="just">
              <a:buNone/>
            </a:pPr>
            <a:r>
              <a:rPr lang="ru-RU" sz="2500" dirty="0" err="1" smtClean="0">
                <a:solidFill>
                  <a:schemeClr val="bg1"/>
                </a:solidFill>
              </a:rPr>
              <a:t>Подлежащата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на </a:t>
            </a:r>
            <a:r>
              <a:rPr lang="ru-RU" sz="2500" dirty="0" err="1">
                <a:solidFill>
                  <a:schemeClr val="bg1"/>
                </a:solidFill>
              </a:rPr>
              <a:t>събиране</a:t>
            </a:r>
            <a:r>
              <a:rPr lang="ru-RU" sz="2500" dirty="0">
                <a:solidFill>
                  <a:schemeClr val="bg1"/>
                </a:solidFill>
              </a:rPr>
              <a:t> сума </a:t>
            </a:r>
            <a:r>
              <a:rPr lang="ru-RU" sz="2500" dirty="0" err="1">
                <a:solidFill>
                  <a:schemeClr val="bg1"/>
                </a:solidFill>
              </a:rPr>
              <a:t>през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2019г</a:t>
            </a:r>
            <a:r>
              <a:rPr lang="ru-RU" sz="2500" dirty="0">
                <a:solidFill>
                  <a:schemeClr val="bg1"/>
                </a:solidFill>
              </a:rPr>
              <a:t>. е </a:t>
            </a:r>
            <a:r>
              <a:rPr lang="ru-RU" sz="2500" dirty="0" smtClean="0">
                <a:solidFill>
                  <a:schemeClr val="bg1"/>
                </a:solidFill>
              </a:rPr>
              <a:t>18 245 029 лева</a:t>
            </a:r>
            <a:r>
              <a:rPr lang="ru-RU" sz="2500" dirty="0">
                <a:solidFill>
                  <a:schemeClr val="bg1"/>
                </a:solidFill>
              </a:rPr>
              <a:t>. 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2500" dirty="0" err="1" smtClean="0">
                <a:solidFill>
                  <a:schemeClr val="bg1"/>
                </a:solidFill>
              </a:rPr>
              <a:t>Общата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събрана</a:t>
            </a:r>
            <a:r>
              <a:rPr lang="ru-RU" sz="2500" dirty="0">
                <a:solidFill>
                  <a:schemeClr val="bg1"/>
                </a:solidFill>
              </a:rPr>
              <a:t> сума е </a:t>
            </a:r>
            <a:r>
              <a:rPr lang="ru-RU" sz="2500" dirty="0" smtClean="0">
                <a:solidFill>
                  <a:schemeClr val="bg1"/>
                </a:solidFill>
              </a:rPr>
              <a:t>747 003 </a:t>
            </a:r>
            <a:r>
              <a:rPr lang="ru-RU" sz="2500" dirty="0">
                <a:solidFill>
                  <a:schemeClr val="bg1"/>
                </a:solidFill>
              </a:rPr>
              <a:t>лева. 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2500" dirty="0" smtClean="0">
                <a:solidFill>
                  <a:schemeClr val="bg1"/>
                </a:solidFill>
              </a:rPr>
              <a:t>Частта </a:t>
            </a:r>
            <a:r>
              <a:rPr lang="ru-RU" sz="2500" dirty="0">
                <a:solidFill>
                  <a:schemeClr val="bg1"/>
                </a:solidFill>
              </a:rPr>
              <a:t>от </a:t>
            </a:r>
            <a:r>
              <a:rPr lang="ru-RU" sz="2500" dirty="0" err="1">
                <a:solidFill>
                  <a:schemeClr val="bg1"/>
                </a:solidFill>
              </a:rPr>
              <a:t>общо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събраната</a:t>
            </a:r>
            <a:r>
              <a:rPr lang="ru-RU" sz="2500" dirty="0">
                <a:solidFill>
                  <a:schemeClr val="bg1"/>
                </a:solidFill>
              </a:rPr>
              <a:t> сума, </a:t>
            </a:r>
            <a:r>
              <a:rPr lang="ru-RU" sz="2500" dirty="0" err="1">
                <a:solidFill>
                  <a:schemeClr val="bg1"/>
                </a:solidFill>
              </a:rPr>
              <a:t>която</a:t>
            </a:r>
            <a:r>
              <a:rPr lang="ru-RU" sz="2500" dirty="0">
                <a:solidFill>
                  <a:schemeClr val="bg1"/>
                </a:solidFill>
              </a:rPr>
              <a:t> е </a:t>
            </a:r>
            <a:r>
              <a:rPr lang="ru-RU" sz="2500" dirty="0" err="1">
                <a:solidFill>
                  <a:schemeClr val="bg1"/>
                </a:solidFill>
              </a:rPr>
              <a:t>платена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доброволно</a:t>
            </a:r>
            <a:r>
              <a:rPr lang="ru-RU" sz="2500" dirty="0">
                <a:solidFill>
                  <a:schemeClr val="bg1"/>
                </a:solidFill>
              </a:rPr>
              <a:t>, е в размер на </a:t>
            </a:r>
            <a:r>
              <a:rPr lang="ru-RU" sz="2500" dirty="0" smtClean="0">
                <a:solidFill>
                  <a:schemeClr val="bg1"/>
                </a:solidFill>
              </a:rPr>
              <a:t>106 500 лева</a:t>
            </a:r>
            <a:r>
              <a:rPr lang="ru-RU" sz="2500" dirty="0">
                <a:solidFill>
                  <a:schemeClr val="bg1"/>
                </a:solidFill>
              </a:rPr>
              <a:t>. </a:t>
            </a: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endParaRPr lang="ru-RU" sz="2500" dirty="0" smtClean="0">
              <a:solidFill>
                <a:schemeClr val="bg1"/>
              </a:solidFill>
            </a:endParaRPr>
          </a:p>
          <a:p>
            <a:pPr marL="137160" indent="0" algn="just">
              <a:buNone/>
            </a:pPr>
            <a:r>
              <a:rPr lang="ru-RU" sz="2500" dirty="0" err="1" smtClean="0">
                <a:solidFill>
                  <a:schemeClr val="bg1"/>
                </a:solidFill>
              </a:rPr>
              <a:t>Подлежащата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на </a:t>
            </a:r>
            <a:r>
              <a:rPr lang="ru-RU" sz="2500" dirty="0" err="1">
                <a:solidFill>
                  <a:schemeClr val="bg1"/>
                </a:solidFill>
              </a:rPr>
              <a:t>събиране</a:t>
            </a:r>
            <a:r>
              <a:rPr lang="ru-RU" sz="2500" dirty="0">
                <a:solidFill>
                  <a:schemeClr val="bg1"/>
                </a:solidFill>
              </a:rPr>
              <a:t> сума в края на </a:t>
            </a:r>
            <a:r>
              <a:rPr lang="ru-RU" sz="2500" dirty="0" err="1">
                <a:solidFill>
                  <a:schemeClr val="bg1"/>
                </a:solidFill>
              </a:rPr>
              <a:t>отчетния</a:t>
            </a:r>
            <a:r>
              <a:rPr lang="ru-RU" sz="2500" dirty="0">
                <a:solidFill>
                  <a:schemeClr val="bg1"/>
                </a:solidFill>
              </a:rPr>
              <a:t> период </a:t>
            </a:r>
            <a:r>
              <a:rPr lang="ru-RU" sz="2500" dirty="0" err="1">
                <a:solidFill>
                  <a:schemeClr val="bg1"/>
                </a:solidFill>
              </a:rPr>
              <a:t>възлиза</a:t>
            </a:r>
            <a:r>
              <a:rPr lang="ru-RU" sz="2500" dirty="0">
                <a:solidFill>
                  <a:schemeClr val="bg1"/>
                </a:solidFill>
              </a:rPr>
              <a:t> на </a:t>
            </a:r>
            <a:r>
              <a:rPr lang="ru-RU" sz="2500" dirty="0" smtClean="0">
                <a:solidFill>
                  <a:schemeClr val="bg1"/>
                </a:solidFill>
              </a:rPr>
              <a:t>15 485 500 </a:t>
            </a:r>
            <a:r>
              <a:rPr lang="ru-RU" sz="2500" dirty="0">
                <a:solidFill>
                  <a:schemeClr val="bg1"/>
                </a:solidFill>
              </a:rPr>
              <a:t>лева.</a:t>
            </a:r>
            <a:endParaRPr lang="bg-BG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4980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0" grpId="1" build="allAtOnce"/>
      <p:bldP spid="10" grpId="2" build="allAtOnce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НАТОВАРЕНОСТ НА ДЪРЖАВНИТЕ СЪДЕБНИ ИЗПЪЛНИТЕЛИ</a:t>
            </a:r>
            <a:endParaRPr lang="bg-BG" sz="25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508597"/>
              </p:ext>
            </p:extLst>
          </p:nvPr>
        </p:nvGraphicFramePr>
        <p:xfrm>
          <a:off x="467544" y="1196752"/>
          <a:ext cx="8208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75231124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95536" y="5517232"/>
            <a:ext cx="8229600" cy="85152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g-BG" dirty="0" smtClean="0"/>
              <a:t>Съдии по вписванията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7203248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bg1"/>
                </a:solidFill>
              </a:rPr>
              <a:t>ПОСТЪПЛЕНИЕ</a:t>
            </a:r>
            <a:br>
              <a:rPr lang="ru-RU" sz="2500" dirty="0" smtClean="0">
                <a:solidFill>
                  <a:schemeClr val="bg1"/>
                </a:solidFill>
              </a:rPr>
            </a:br>
            <a:r>
              <a:rPr lang="ru-RU" sz="2500" dirty="0" smtClean="0">
                <a:solidFill>
                  <a:schemeClr val="bg1"/>
                </a:solidFill>
              </a:rPr>
              <a:t> 2019 г.</a:t>
            </a:r>
            <a:endParaRPr lang="bg-BG" sz="2500" dirty="0"/>
          </a:p>
        </p:txBody>
      </p:sp>
      <p:sp>
        <p:nvSpPr>
          <p:cNvPr id="2" name="Правоъгълник 1"/>
          <p:cNvSpPr/>
          <p:nvPr/>
        </p:nvSpPr>
        <p:spPr>
          <a:xfrm>
            <a:off x="683568" y="980728"/>
            <a:ext cx="7632848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err="1">
                <a:solidFill>
                  <a:schemeClr val="bg1"/>
                </a:solidFill>
              </a:rPr>
              <a:t>През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2019г</a:t>
            </a:r>
            <a:r>
              <a:rPr lang="ru-RU" sz="2500" dirty="0">
                <a:solidFill>
                  <a:schemeClr val="bg1"/>
                </a:solidFill>
              </a:rPr>
              <a:t>. </a:t>
            </a:r>
            <a:r>
              <a:rPr lang="ru-RU" sz="2500" dirty="0" err="1">
                <a:solidFill>
                  <a:schemeClr val="bg1"/>
                </a:solidFill>
              </a:rPr>
              <a:t>са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регистрирани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10 955 </a:t>
            </a:r>
            <a:r>
              <a:rPr lang="ru-RU" sz="2500" dirty="0" err="1">
                <a:solidFill>
                  <a:schemeClr val="bg1"/>
                </a:solidFill>
              </a:rPr>
              <a:t>броя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молби</a:t>
            </a:r>
            <a:r>
              <a:rPr lang="ru-RU" sz="2500" dirty="0">
                <a:solidFill>
                  <a:schemeClr val="bg1"/>
                </a:solidFill>
              </a:rPr>
              <a:t> за </a:t>
            </a:r>
            <a:r>
              <a:rPr lang="ru-RU" sz="2500" dirty="0" err="1">
                <a:solidFill>
                  <a:schemeClr val="bg1"/>
                </a:solidFill>
              </a:rPr>
              <a:t>вписване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отбелязване</a:t>
            </a:r>
            <a:r>
              <a:rPr lang="ru-RU" sz="2500" dirty="0">
                <a:solidFill>
                  <a:schemeClr val="bg1"/>
                </a:solidFill>
              </a:rPr>
              <a:t> или </a:t>
            </a:r>
            <a:r>
              <a:rPr lang="ru-RU" sz="2500" dirty="0" err="1">
                <a:solidFill>
                  <a:schemeClr val="bg1"/>
                </a:solidFill>
              </a:rPr>
              <a:t>заличаване</a:t>
            </a:r>
            <a:r>
              <a:rPr lang="ru-RU" sz="25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500" dirty="0" smtClean="0">
                <a:solidFill>
                  <a:schemeClr val="bg1"/>
                </a:solidFill>
              </a:rPr>
              <a:t>По 10 900 </a:t>
            </a:r>
            <a:r>
              <a:rPr lang="ru-RU" sz="2500" dirty="0" err="1">
                <a:solidFill>
                  <a:schemeClr val="bg1"/>
                </a:solidFill>
              </a:rPr>
              <a:t>броя</a:t>
            </a:r>
            <a:r>
              <a:rPr lang="ru-RU" sz="2500" dirty="0">
                <a:solidFill>
                  <a:schemeClr val="bg1"/>
                </a:solidFill>
              </a:rPr>
              <a:t> от </a:t>
            </a:r>
            <a:r>
              <a:rPr lang="ru-RU" sz="2500" dirty="0" err="1">
                <a:solidFill>
                  <a:schemeClr val="bg1"/>
                </a:solidFill>
              </a:rPr>
              <a:t>тях</a:t>
            </a:r>
            <a:r>
              <a:rPr lang="ru-RU" sz="2500" dirty="0">
                <a:solidFill>
                  <a:schemeClr val="bg1"/>
                </a:solidFill>
              </a:rPr>
              <a:t> е </a:t>
            </a:r>
            <a:r>
              <a:rPr lang="ru-RU" sz="2500" dirty="0" err="1">
                <a:solidFill>
                  <a:schemeClr val="bg1"/>
                </a:solidFill>
              </a:rPr>
              <a:t>разпоредено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вписване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постановените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откази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са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55 </a:t>
            </a:r>
            <a:r>
              <a:rPr lang="ru-RU" sz="2500" dirty="0" err="1">
                <a:solidFill>
                  <a:schemeClr val="bg1"/>
                </a:solidFill>
              </a:rPr>
              <a:t>броя</a:t>
            </a:r>
            <a:r>
              <a:rPr lang="ru-RU" sz="2500" dirty="0">
                <a:solidFill>
                  <a:schemeClr val="bg1"/>
                </a:solidFill>
              </a:rPr>
              <a:t>. </a:t>
            </a:r>
            <a:endParaRPr lang="ru-RU" sz="2500" dirty="0" smtClean="0">
              <a:solidFill>
                <a:schemeClr val="bg1"/>
              </a:solidFill>
            </a:endParaRPr>
          </a:p>
          <a:p>
            <a:pPr algn="just"/>
            <a:r>
              <a:rPr lang="ru-RU" sz="2500" dirty="0" err="1" smtClean="0">
                <a:solidFill>
                  <a:schemeClr val="bg1"/>
                </a:solidFill>
              </a:rPr>
              <a:t>Разпоредено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е </a:t>
            </a:r>
            <a:r>
              <a:rPr lang="ru-RU" sz="2500" dirty="0" err="1">
                <a:solidFill>
                  <a:schemeClr val="bg1"/>
                </a:solidFill>
              </a:rPr>
              <a:t>издаването</a:t>
            </a:r>
            <a:r>
              <a:rPr lang="ru-RU" sz="2500" dirty="0">
                <a:solidFill>
                  <a:schemeClr val="bg1"/>
                </a:solidFill>
              </a:rPr>
              <a:t> на 3 </a:t>
            </a:r>
            <a:r>
              <a:rPr lang="ru-RU" sz="2500" dirty="0" smtClean="0">
                <a:solidFill>
                  <a:schemeClr val="bg1"/>
                </a:solidFill>
              </a:rPr>
              <a:t>661 </a:t>
            </a:r>
            <a:r>
              <a:rPr lang="ru-RU" sz="2500" dirty="0">
                <a:solidFill>
                  <a:schemeClr val="bg1"/>
                </a:solidFill>
              </a:rPr>
              <a:t>удостоверения за </a:t>
            </a:r>
            <a:r>
              <a:rPr lang="ru-RU" sz="2500" dirty="0" err="1">
                <a:solidFill>
                  <a:schemeClr val="bg1"/>
                </a:solidFill>
              </a:rPr>
              <a:t>тежести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върху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имот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извършването</a:t>
            </a:r>
            <a:r>
              <a:rPr lang="ru-RU" sz="2500" dirty="0">
                <a:solidFill>
                  <a:schemeClr val="bg1"/>
                </a:solidFill>
              </a:rPr>
              <a:t> на </a:t>
            </a:r>
            <a:r>
              <a:rPr lang="ru-RU" sz="2500" dirty="0" smtClean="0">
                <a:solidFill>
                  <a:schemeClr val="bg1"/>
                </a:solidFill>
              </a:rPr>
              <a:t>9 162 </a:t>
            </a:r>
            <a:r>
              <a:rPr lang="ru-RU" sz="2500" dirty="0">
                <a:solidFill>
                  <a:schemeClr val="bg1"/>
                </a:solidFill>
              </a:rPr>
              <a:t>справки за </a:t>
            </a:r>
            <a:r>
              <a:rPr lang="ru-RU" sz="2500" dirty="0" err="1" smtClean="0">
                <a:solidFill>
                  <a:schemeClr val="bg1"/>
                </a:solidFill>
              </a:rPr>
              <a:t>вписванията</a:t>
            </a:r>
            <a:r>
              <a:rPr lang="ru-RU" sz="2500" dirty="0" smtClean="0">
                <a:solidFill>
                  <a:schemeClr val="bg1"/>
                </a:solidFill>
              </a:rPr>
              <a:t>, </a:t>
            </a:r>
            <a:r>
              <a:rPr lang="ru-RU" sz="2500" dirty="0" err="1" smtClean="0">
                <a:solidFill>
                  <a:schemeClr val="bg1"/>
                </a:solidFill>
              </a:rPr>
              <a:t>отбелязванията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и </a:t>
            </a:r>
            <a:r>
              <a:rPr lang="ru-RU" sz="2500" dirty="0" err="1">
                <a:solidFill>
                  <a:schemeClr val="bg1"/>
                </a:solidFill>
              </a:rPr>
              <a:t>заличаванията</a:t>
            </a:r>
            <a:r>
              <a:rPr lang="ru-RU" sz="2500" dirty="0">
                <a:solidFill>
                  <a:schemeClr val="bg1"/>
                </a:solidFill>
              </a:rPr>
              <a:t> по </a:t>
            </a:r>
            <a:r>
              <a:rPr lang="ru-RU" sz="2500" dirty="0" err="1">
                <a:solidFill>
                  <a:schemeClr val="bg1"/>
                </a:solidFill>
              </a:rPr>
              <a:t>партидите</a:t>
            </a:r>
            <a:r>
              <a:rPr lang="ru-RU" sz="2500" dirty="0">
                <a:solidFill>
                  <a:schemeClr val="bg1"/>
                </a:solidFill>
              </a:rPr>
              <a:t> на </a:t>
            </a:r>
            <a:r>
              <a:rPr lang="ru-RU" sz="2500" dirty="0" err="1">
                <a:solidFill>
                  <a:schemeClr val="bg1"/>
                </a:solidFill>
              </a:rPr>
              <a:t>лицата</a:t>
            </a:r>
            <a:r>
              <a:rPr lang="ru-RU" sz="25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500" dirty="0" err="1" smtClean="0">
                <a:solidFill>
                  <a:schemeClr val="bg1"/>
                </a:solidFill>
              </a:rPr>
              <a:t>Събраните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такси по Закона за </a:t>
            </a:r>
            <a:r>
              <a:rPr lang="ru-RU" sz="2500" dirty="0" err="1">
                <a:solidFill>
                  <a:schemeClr val="bg1"/>
                </a:solidFill>
              </a:rPr>
              <a:t>държавните</a:t>
            </a:r>
            <a:r>
              <a:rPr lang="ru-RU" sz="2500" dirty="0">
                <a:solidFill>
                  <a:schemeClr val="bg1"/>
                </a:solidFill>
              </a:rPr>
              <a:t> такси и </a:t>
            </a:r>
            <a:r>
              <a:rPr lang="ru-RU" sz="2500" dirty="0" err="1">
                <a:solidFill>
                  <a:schemeClr val="bg1"/>
                </a:solidFill>
              </a:rPr>
              <a:t>Тарифите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предвиждащи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err="1">
                <a:solidFill>
                  <a:schemeClr val="bg1"/>
                </a:solidFill>
              </a:rPr>
              <a:t>заплащане</a:t>
            </a:r>
            <a:r>
              <a:rPr lang="ru-RU" sz="2500" dirty="0">
                <a:solidFill>
                  <a:schemeClr val="bg1"/>
                </a:solidFill>
              </a:rPr>
              <a:t> на такси за </a:t>
            </a:r>
            <a:r>
              <a:rPr lang="ru-RU" sz="2500" dirty="0" err="1">
                <a:solidFill>
                  <a:schemeClr val="bg1"/>
                </a:solidFill>
              </a:rPr>
              <a:t>вписвания</a:t>
            </a:r>
            <a:r>
              <a:rPr lang="ru-RU" sz="2500" dirty="0">
                <a:solidFill>
                  <a:schemeClr val="bg1"/>
                </a:solidFill>
              </a:rPr>
              <a:t>, </a:t>
            </a:r>
            <a:r>
              <a:rPr lang="ru-RU" sz="2500" dirty="0" err="1">
                <a:solidFill>
                  <a:schemeClr val="bg1"/>
                </a:solidFill>
              </a:rPr>
              <a:t>са</a:t>
            </a:r>
            <a:r>
              <a:rPr lang="ru-RU" sz="2500" dirty="0">
                <a:solidFill>
                  <a:schemeClr val="bg1"/>
                </a:solidFill>
              </a:rPr>
              <a:t> </a:t>
            </a:r>
            <a:r>
              <a:rPr lang="ru-RU" sz="2500" dirty="0" smtClean="0">
                <a:solidFill>
                  <a:schemeClr val="bg1"/>
                </a:solidFill>
              </a:rPr>
              <a:t>442 924,42 </a:t>
            </a:r>
            <a:r>
              <a:rPr lang="ru-RU" sz="2500" dirty="0">
                <a:solidFill>
                  <a:schemeClr val="bg1"/>
                </a:solidFill>
              </a:rPr>
              <a:t>лева.</a:t>
            </a:r>
          </a:p>
          <a:p>
            <a:pPr algn="just"/>
            <a:r>
              <a:rPr lang="ru-RU" sz="2500" dirty="0" err="1" smtClean="0">
                <a:solidFill>
                  <a:schemeClr val="bg1"/>
                </a:solidFill>
              </a:rPr>
              <a:t>През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2019г</a:t>
            </a:r>
            <a:r>
              <a:rPr lang="ru-RU" sz="2500" dirty="0">
                <a:solidFill>
                  <a:schemeClr val="bg1"/>
                </a:solidFill>
              </a:rPr>
              <a:t>. е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разпоредено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 err="1" smtClean="0">
                <a:solidFill>
                  <a:schemeClr val="bg1"/>
                </a:solidFill>
              </a:rPr>
              <a:t>създаването</a:t>
            </a:r>
            <a:r>
              <a:rPr lang="ru-RU" sz="2500" dirty="0" smtClean="0">
                <a:solidFill>
                  <a:schemeClr val="bg1"/>
                </a:solidFill>
              </a:rPr>
              <a:t> </a:t>
            </a:r>
            <a:r>
              <a:rPr lang="ru-RU" sz="2500" dirty="0">
                <a:solidFill>
                  <a:schemeClr val="bg1"/>
                </a:solidFill>
              </a:rPr>
              <a:t>на </a:t>
            </a:r>
            <a:r>
              <a:rPr lang="ru-RU" sz="2500" dirty="0" smtClean="0">
                <a:solidFill>
                  <a:schemeClr val="bg1"/>
                </a:solidFill>
              </a:rPr>
              <a:t>4 706 нови </a:t>
            </a:r>
            <a:r>
              <a:rPr lang="ru-RU" sz="2500" dirty="0" err="1" smtClean="0">
                <a:solidFill>
                  <a:schemeClr val="bg1"/>
                </a:solidFill>
              </a:rPr>
              <a:t>партиди</a:t>
            </a:r>
            <a:r>
              <a:rPr lang="ru-RU" sz="2500" dirty="0" smtClean="0">
                <a:solidFill>
                  <a:schemeClr val="bg1"/>
                </a:solidFill>
              </a:rPr>
              <a:t>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50210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66130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chemeClr val="bg1"/>
                </a:solidFill>
              </a:rPr>
              <a:t>НАТОВАРЕНОСТ </a:t>
            </a:r>
            <a:br>
              <a:rPr lang="ru-RU" sz="2500" dirty="0">
                <a:solidFill>
                  <a:schemeClr val="bg1"/>
                </a:solidFill>
              </a:rPr>
            </a:br>
            <a:r>
              <a:rPr lang="ru-RU" sz="2500" dirty="0">
                <a:solidFill>
                  <a:schemeClr val="bg1"/>
                </a:solidFill>
              </a:rPr>
              <a:t>НА СЪДИИТЕ ПО ВПИСВАНИЯТА</a:t>
            </a:r>
            <a:endParaRPr lang="bg-BG" sz="25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Диагра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020598"/>
              </p:ext>
            </p:extLst>
          </p:nvPr>
        </p:nvGraphicFramePr>
        <p:xfrm>
          <a:off x="467544" y="1196752"/>
          <a:ext cx="82089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6550981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730252" y="6167636"/>
            <a:ext cx="6400800" cy="690364"/>
          </a:xfrm>
        </p:spPr>
        <p:txBody>
          <a:bodyPr/>
          <a:lstStyle/>
          <a:p>
            <a:r>
              <a:rPr lang="bg-BG" dirty="0" smtClean="0"/>
              <a:t>		РАЙОНЕН СЪД-ДОБРИЧ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0311378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БЛАГОДАРЯ НА ВСИЧКИ СЪДИИ, 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err="1" smtClean="0">
                <a:solidFill>
                  <a:schemeClr val="bg1"/>
                </a:solidFill>
              </a:rPr>
              <a:t>СЪДИИ</a:t>
            </a:r>
            <a:r>
              <a:rPr lang="bg-BG" sz="3000" dirty="0" smtClean="0">
                <a:solidFill>
                  <a:schemeClr val="bg1"/>
                </a:solidFill>
              </a:rPr>
              <a:t> ПО ВПИСВАНИЯТА,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ДЪРЖАВНИ СЪДЕБНИ ИЗПЪЛНИТЕЛИ</a:t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И СЪДЕБНИ СЛУЖИТЕЛИ ОТ РАЙОНЕН СЪД – ДОБРИЧ </a:t>
            </a:r>
            <a:r>
              <a:rPr lang="bg-BG" sz="3000" dirty="0">
                <a:solidFill>
                  <a:schemeClr val="bg1"/>
                </a:solidFill>
              </a:rPr>
              <a:t>ЗА</a:t>
            </a:r>
            <a:r>
              <a:rPr lang="bg-BG" sz="3000" dirty="0" smtClean="0">
                <a:solidFill>
                  <a:schemeClr val="bg1"/>
                </a:solidFill>
              </a:rPr>
              <a:t/>
            </a:r>
            <a:br>
              <a:rPr lang="bg-BG" sz="3000" dirty="0" smtClean="0">
                <a:solidFill>
                  <a:schemeClr val="bg1"/>
                </a:solidFill>
              </a:rPr>
            </a:br>
            <a:r>
              <a:rPr lang="bg-BG" sz="3000" dirty="0" smtClean="0">
                <a:solidFill>
                  <a:schemeClr val="bg1"/>
                </a:solidFill>
              </a:rPr>
              <a:t> УСИЛИЯТА, УСЪРДИЕТО И ОТГОВОРНОСТТА, КОИТО ДОВЕДОХА ДО ОТЧЕТЕНИТЕ В ДОКЛАДА ОТЛИЧНИ РЕЗУЛТАТИ.</a:t>
            </a:r>
            <a:endParaRPr lang="bg-BG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7509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467544" y="5229200"/>
            <a:ext cx="8229600" cy="85152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Граждански и наказателни дела</a:t>
            </a:r>
            <a:endParaRPr lang="bg-BG" dirty="0"/>
          </a:p>
        </p:txBody>
      </p:sp>
      <p:sp>
        <p:nvSpPr>
          <p:cNvPr id="4" name="Заглавие 1"/>
          <p:cNvSpPr txBox="1">
            <a:spLocks/>
          </p:cNvSpPr>
          <p:nvPr/>
        </p:nvSpPr>
        <p:spPr>
          <a:xfrm>
            <a:off x="539552" y="692696"/>
            <a:ext cx="8229600" cy="851520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>
                <a:solidFill>
                  <a:schemeClr val="tx1"/>
                </a:solidFill>
              </a:rPr>
              <a:t>Обобщени данни </a:t>
            </a:r>
            <a:endParaRPr lang="bg-B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77899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94532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ПОСТЪПИЛИ ДЕЛА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809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AsOne/>
      </p:bldGraphic>
      <p:bldGraphic spid="2" grpId="1" uiExpan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Контейнер за съдържание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23633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000" dirty="0" smtClean="0">
                <a:solidFill>
                  <a:schemeClr val="bg1"/>
                </a:solidFill>
              </a:rPr>
              <a:t>ПОСТЪПИЛИ ДЕЛА</a:t>
            </a:r>
            <a:endParaRPr lang="bg-BG" sz="30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799380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4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5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Връх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върда корица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радски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3155</TotalTime>
  <Words>1084</Words>
  <Application>Microsoft Office PowerPoint</Application>
  <PresentationFormat>Презентация на цял екран (4:3)</PresentationFormat>
  <Paragraphs>314</Paragraphs>
  <Slides>66</Slides>
  <Notes>58</Notes>
  <HiddenSlides>0</HiddenSlides>
  <MMClips>0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Заглавия на слайдовете</vt:lpstr>
      </vt:variant>
      <vt:variant>
        <vt:i4>66</vt:i4>
      </vt:variant>
    </vt:vector>
  </HeadingPairs>
  <TitlesOfParts>
    <vt:vector size="87" baseType="lpstr">
      <vt:lpstr>Връх</vt:lpstr>
      <vt:lpstr>1_Връх</vt:lpstr>
      <vt:lpstr>2_Връх</vt:lpstr>
      <vt:lpstr>3_Връх</vt:lpstr>
      <vt:lpstr>4_Връх</vt:lpstr>
      <vt:lpstr>6_Връх</vt:lpstr>
      <vt:lpstr>7_Връх</vt:lpstr>
      <vt:lpstr>8_Връх</vt:lpstr>
      <vt:lpstr>9_Връх</vt:lpstr>
      <vt:lpstr>10_Връх</vt:lpstr>
      <vt:lpstr>11_Връх</vt:lpstr>
      <vt:lpstr>12_Връх</vt:lpstr>
      <vt:lpstr>14_Връх</vt:lpstr>
      <vt:lpstr>13_Връх</vt:lpstr>
      <vt:lpstr>15_Връх</vt:lpstr>
      <vt:lpstr>16_Връх</vt:lpstr>
      <vt:lpstr>17_Връх</vt:lpstr>
      <vt:lpstr>18_Връх</vt:lpstr>
      <vt:lpstr>5_Връх</vt:lpstr>
      <vt:lpstr>19_Връх</vt:lpstr>
      <vt:lpstr>20_Връх</vt:lpstr>
      <vt:lpstr>Годишен доклад</vt:lpstr>
      <vt:lpstr>Кадрова обезпеченост</vt:lpstr>
      <vt:lpstr>В НАКАЗАТЕЛНО ОТДЕЛЕНИЕ през 2019 г. работиха следните съдии:</vt:lpstr>
      <vt:lpstr>В ГРАЖДАНСКО ОТДЕЛЕНИЕ през 2019 г. работиха следните съдии:</vt:lpstr>
      <vt:lpstr>ДЪРЖАВНИ СЪДЕБНИ ИЗПЪЛНИТЕЛИ И СЪДИИ ПО ВПИСВАНИЯТА:</vt:lpstr>
      <vt:lpstr>СЪДЕБНА АДМИНИСТРАЦИЯ</vt:lpstr>
      <vt:lpstr>Граждански и наказателни дела</vt:lpstr>
      <vt:lpstr>ПОСТЪПИЛИ ДЕЛА</vt:lpstr>
      <vt:lpstr>ПОСТЪПИЛИ ДЕЛА</vt:lpstr>
      <vt:lpstr>СРЕДНОМЕСЕЧНО ПОСТЪПЛЕНИЕ НА ЕДИН СЪДИЯ ПО ЩАТ</vt:lpstr>
      <vt:lpstr>СРЕДНОМЕСЕЧНО ПОСТЪПЛЕНИЕ НА ЕДИН СЪДИЯ НА БАЗА 12 МЕСЕЦА</vt:lpstr>
      <vt:lpstr>ДЕЛА ЗА РАЗГЛЕЖДАНЕ</vt:lpstr>
      <vt:lpstr>СВЪРШЕНИ ДЕЛА</vt:lpstr>
      <vt:lpstr>НЕСВЪРШЕНИ ДЕЛА  В КРАЯ НА ПЕРИОДА</vt:lpstr>
      <vt:lpstr>СРОЧНОСТ НА ПРАВОРАЗДАВАТЕЛНАТА ДЕЙНОСТ ПРИКЛЮЧЕНИ В 3-МЕСЕЧЕН СРОК ДЕЛА</vt:lpstr>
      <vt:lpstr>СРОЧНОСТ НА ПРАВОРАЗДАВАТЕЛНАТА ДЕЙНОСТ ПОСТАНОВЕНИ В ЕДНОМЕСЕЧЕН /ШЕСТДЕСЕТДНЕВЕН СРОК СЪДЕБНИ АКТОВЕ</vt:lpstr>
      <vt:lpstr>КАЧЕСТВО НА СЪДЕБНИТЕ АКТОВЕ БРОЙ ОБЖАЛВАНИ ДЕЛА</vt:lpstr>
      <vt:lpstr>КАЧЕСТВО НА СЪДЕБНИТЕ АКТОВЕ ВЪРНАТИ ОТ ОБЖАЛВАНЕ ДЕЛА ПРЕЗ 2019 г.</vt:lpstr>
      <vt:lpstr>НАТОВАРЕНОСТ ПО ЩАТ СПРЯМО ДЕЛАТА ЗА РАЗГЛЕЖДАНЕ И СПРЯМО СВЪРШЕНИТЕ ДЕЛА ЗА ПЕРИОДА 2017 г.-2019 г. </vt:lpstr>
      <vt:lpstr>ДЕЙСТВИТЕЛНА НАТОВАРЕНОСТ СПРЯМО ДЕЛАТА ЗА РАЗГЛЕЖДАНЕ И СПРЯМО СВЪРШЕНИТЕ ДЕЛА ЗА ПЕРИОДА 2017 г.-2019 г. </vt:lpstr>
      <vt:lpstr>Наказателно отделение</vt:lpstr>
      <vt:lpstr>ПОСТЪПЛЕНИЕ НА НАКАЗАТЕЛНИ ДЕЛА  ЗА ПЕРИОДА 2017 г.-2019 г. </vt:lpstr>
      <vt:lpstr>ОБРАЗУВАНИ НАКАЗАТЕЛНИ ДЕЛА  ЗА ПЕРИОДА 2017 г.-2019 г.  ПО ВИДОВЕ</vt:lpstr>
      <vt:lpstr>НАКАЗАТЕЛНИ ДЕЛА ОТНОСИТЕЛЕН ДЯЛ НА ПРОИЗВОДСТВАТА ПО ВИДОВЕ</vt:lpstr>
      <vt:lpstr>СТРУКТУРА НА НАКАЗАТЕЛНАТА ПРЕСТЪПНОСТ 2019 г.</vt:lpstr>
      <vt:lpstr>СТРУКТУРА НА НАКАЗАТЕЛНАТА ПРЕСТЪПНОСТ 2017г.-2019г.</vt:lpstr>
      <vt:lpstr>РАЗГЛЕЖДАНЕ НА НАКАЗАТЕЛНИТЕ ДЕЛА</vt:lpstr>
      <vt:lpstr>ОТЛОЖЕНИ ДЕЛА – БРОЙ И ПРИЧИНИ</vt:lpstr>
      <vt:lpstr>ВЪРНАТИ НА ПРОКУРОРА ДЕЛА НА ОСНОВАНИЕ ЧЛ.249 ОТ НПК </vt:lpstr>
      <vt:lpstr>СВЪРШЕНИ ДЕЛА ПРЕЗ 2019 г.</vt:lpstr>
      <vt:lpstr>СВЪРШЕНИ ДЕЛА</vt:lpstr>
      <vt:lpstr>СВЪРШЕНИ В ТРИМЕСЕЧЕН СРОК ДЕЛА</vt:lpstr>
      <vt:lpstr>ОСТАНАЛИ НЕСВЪРШЕНИ ДЕЛА</vt:lpstr>
      <vt:lpstr>СРОЧНОСТ ПРИ ИЗГОТВЯНЕ  НА СЪДЕБНИТЕ АКТОВЕ</vt:lpstr>
      <vt:lpstr>НАТОВАРЕНОСТ ПО ЩАТ И ДЕЙСТВИТЕЛНА НАТОВАРЕНОСТ СПРЯМО НАКАЗАТЕЛНИТЕ ДЕЛА ЗА РАЗГЛЕЖДАНЕ И СПРЯМО СВЪРШЕНИТЕ НАКАЗАТЕЛНИ ДЕЛА </vt:lpstr>
      <vt:lpstr>НАТОВАРЕНОСТ ПО ЩАТ СПРЯМО ДЕЛАТА ЗА РАЗГЛЕЖДАНЕ И СПРЯМО СВЪРШЕНИТЕ НАКАЗАТЕЛНИ И ЧАСТНИ ГРАЖДАНСКИ ДЕЛА </vt:lpstr>
      <vt:lpstr> ДЕЙСТВИТЕЛНА НАТОВАРЕНОСТ СПРЯМО ДЕЛАТА ЗА РАЗГЛЕЖДАНЕ И СПРЯМО СВЪРШЕНИТЕ НАКАЗАТЕЛНИ И ЧАСТНИ ГРАЖДАНСКИ ДЕЛА </vt:lpstr>
      <vt:lpstr>КАЧЕСТВО НА СЪДЕБНИТЕ АКТОВЕ</vt:lpstr>
      <vt:lpstr>ГРАЖДАНСКО отделение</vt:lpstr>
      <vt:lpstr>ПОСТЪПЛЕНИЕ НА ГРАЖДАНСКИ ДЕЛА  ЗА ПЕРИОДА 2017 г.-2019 г. </vt:lpstr>
      <vt:lpstr>ОБРАЗУВАНИ ГРАЖДАНСКИ ДЕЛА ПРЕЗ 2019 г.  ПО ВИДОВЕ</vt:lpstr>
      <vt:lpstr>ОБРАЗУВАНИ ГРАЖДАНСКИ ДЕЛА  ЗА ПЕРИОДА 2017 г.-2019 г.  ПО ВИДОВЕ</vt:lpstr>
      <vt:lpstr>Относителен дял на постъпилите граждански дела по видове: </vt:lpstr>
      <vt:lpstr>РАЗГЛЕЖДАНЕ НА ГРАЖДАНСКИ ДЕЛА</vt:lpstr>
      <vt:lpstr>ОТЛОЖЕНИ СЪДЕБНИ ЗАСЕДАНИЯ ПО ГРАЖДАНСКИ ДЕЛА ПРЕЗ 2019 г.</vt:lpstr>
      <vt:lpstr>ОТЛОЖЕНИ ДЕЛА – БРОЙ И ПРИЧИНИ</vt:lpstr>
      <vt:lpstr>СВЪРШЕНИ ДЕЛА ПРЕЗ ПЕРИОДА 2017 г. -2019г.</vt:lpstr>
      <vt:lpstr>СВЪРШЕНИ ДЕЛА ПРЕЗ ПЕРИОДА 2017 г. -2019г.</vt:lpstr>
      <vt:lpstr>СВЪРШЕНИ  В ТРИМЕСЕЧЕН СРОК ДЕЛА</vt:lpstr>
      <vt:lpstr>ОСТАНАЛИ НЕСВЪРШЕНИ ДЕЛА</vt:lpstr>
      <vt:lpstr>СРОЧНОСТ ПРИ ИЗГОТВЯНЕ  НА СЪДЕБНИТЕ АКТОВЕ</vt:lpstr>
      <vt:lpstr>НАТОВАРЕНОСТ ПО ЩАТ </vt:lpstr>
      <vt:lpstr>ДЕЙСТВИТЕЛНА НАТОВАРЕНОСТ </vt:lpstr>
      <vt:lpstr>КАЧЕСТВО НА СЪДЕБНИТЕ АКТОВЕ</vt:lpstr>
      <vt:lpstr>ДЪРЖАВНИ СЪДЕБНИ ИЗПЪЛНИТЕЛИ</vt:lpstr>
      <vt:lpstr>НЕСВЪРШЕНИ В НАЧАЛОТО НА ПЕРИОДА ИЗПЪЛНИТЕЛНИ ДЕЛА, ПОСТЪПИЛИ ИЗПЪЛНИТЕЛНИ ДЕЛА И ДЕЛА ЗА РАЗГЛЕЖДАНЕ ЗА ПЕРИОДА 2017г. – 2019г.</vt:lpstr>
      <vt:lpstr>СРЕДНОМЕСЕЧНО ПОСТЪПЛЕНИЕ НА 1 ДСИ ПО ЩАТ НА БАЗА 12 МЕСЕЦА</vt:lpstr>
      <vt:lpstr>СВЪРШЕНИ ДЕЛА ПРЕЗ 2019г.</vt:lpstr>
      <vt:lpstr>СВЪРШЕНИ ДЕЛА ПРЕЗ 2019г.  ОСТАНАЛИ НЕСВЪРШЕНИ ДЕЛА В КРАЯ НА 2019г. </vt:lpstr>
      <vt:lpstr>ПОДЛЕЖАЩА НА СЪБИРАНЕ СУМА.  СЪБРАНА СУМА.  ОСТАНАЛА НЕСЪБРАНА СУМА В КРАЯ НА ПЕРИОДА.</vt:lpstr>
      <vt:lpstr>НАТОВАРЕНОСТ НА ДЪРЖАВНИТЕ СЪДЕБНИ ИЗПЪЛНИТЕЛИ</vt:lpstr>
      <vt:lpstr>Съдии по вписванията</vt:lpstr>
      <vt:lpstr>ПОСТЪПЛЕНИЕ  2019 г.</vt:lpstr>
      <vt:lpstr>НАТОВАРЕНОСТ  НА СЪДИИТЕ ПО ВПИСВАНИЯТА</vt:lpstr>
      <vt:lpstr>Презентация на PowerPoint</vt:lpstr>
      <vt:lpstr>БЛАГОДАРЯ НА ВСИЧКИ СЪДИИ,  СЪДИИ ПО ВПИСВАНИЯТА, ДЪРЖАВНИ СЪДЕБНИ ИЗПЪЛНИТЕЛИ И СЪДЕБНИ СЛУЖИТЕЛИ ОТ РАЙОНЕН СЪД – ДОБРИЧ ЗА  УСИЛИЯТА, УСЪРДИЕТО И ОТГОВОРНОСТТА, КОИТО ДОВЕДОХА ДО ОТЧЕТЕНИТЕ В ДОКЛАДА ОТЛИЧНИ РЕЗУЛТАТИ.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Годишен доклад</dc:title>
  <dc:creator>Потребител на Windows</dc:creator>
  <cp:lastModifiedBy>Потребител на Windows</cp:lastModifiedBy>
  <cp:revision>871</cp:revision>
  <cp:lastPrinted>2020-02-18T14:44:13Z</cp:lastPrinted>
  <dcterms:created xsi:type="dcterms:W3CDTF">2018-02-07T08:52:27Z</dcterms:created>
  <dcterms:modified xsi:type="dcterms:W3CDTF">2020-02-28T11:20:23Z</dcterms:modified>
</cp:coreProperties>
</file>